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2"/>
    <p:sldId id="257" r:id="rId23"/>
    <p:sldId id="258" r:id="rId24"/>
    <p:sldId id="259" r:id="rId25"/>
    <p:sldId id="260" r:id="rId26"/>
    <p:sldId id="261" r:id="rId27"/>
    <p:sldId id="262" r:id="rId28"/>
    <p:sldId id="263" r:id="rId29"/>
    <p:sldId id="264" r:id="rId30"/>
    <p:sldId id="265" r:id="rId31"/>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TT Hoves" charset="1" panose="02000003020000060003"/>
      <p:regular r:id="rId10"/>
    </p:embeddedFont>
    <p:embeddedFont>
      <p:font typeface="TT Hoves Bold" charset="1" panose="02000003020000060003"/>
      <p:regular r:id="rId11"/>
    </p:embeddedFont>
    <p:embeddedFont>
      <p:font typeface="TT Hoves Italics" charset="1" panose="02000003020000060003"/>
      <p:regular r:id="rId12"/>
    </p:embeddedFont>
    <p:embeddedFont>
      <p:font typeface="TT Hoves Bold Italics" charset="1" panose="02000003020000060003"/>
      <p:regular r:id="rId13"/>
    </p:embeddedFont>
    <p:embeddedFont>
      <p:font typeface="Helios" charset="1" panose="020B0504020202020204"/>
      <p:regular r:id="rId14"/>
    </p:embeddedFont>
    <p:embeddedFont>
      <p:font typeface="Helios Bold" charset="1" panose="020B0704020202020204"/>
      <p:regular r:id="rId15"/>
    </p:embeddedFont>
    <p:embeddedFont>
      <p:font typeface="Helios Italics" charset="1" panose="020B0503020202090204"/>
      <p:regular r:id="rId16"/>
    </p:embeddedFont>
    <p:embeddedFont>
      <p:font typeface="Helios Bold Italics" charset="1" panose="020B0703020202090204"/>
      <p:regular r:id="rId17"/>
    </p:embeddedFont>
    <p:embeddedFont>
      <p:font typeface="Helios Condensed" charset="1" panose="020B0506020202030204"/>
      <p:regular r:id="rId18"/>
    </p:embeddedFont>
    <p:embeddedFont>
      <p:font typeface="Helios Condensed Bold" charset="1" panose="020B0706030502030204"/>
      <p:regular r:id="rId19"/>
    </p:embeddedFont>
    <p:embeddedFont>
      <p:font typeface="Helios Condensed Italics" charset="1" panose="020B05060202020A0204"/>
      <p:regular r:id="rId20"/>
    </p:embeddedFont>
    <p:embeddedFont>
      <p:font typeface="Helios Condensed Bold Italics" charset="1" panose="020B0706030502030204"/>
      <p:regular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slides/slide1.xml" Type="http://schemas.openxmlformats.org/officeDocument/2006/relationships/slide"/><Relationship Id="rId23" Target="slides/slide2.xml" Type="http://schemas.openxmlformats.org/officeDocument/2006/relationships/slide"/><Relationship Id="rId24" Target="slides/slide3.xml" Type="http://schemas.openxmlformats.org/officeDocument/2006/relationships/slide"/><Relationship Id="rId25" Target="slides/slide4.xml" Type="http://schemas.openxmlformats.org/officeDocument/2006/relationships/slide"/><Relationship Id="rId26" Target="slides/slide5.xml" Type="http://schemas.openxmlformats.org/officeDocument/2006/relationships/slide"/><Relationship Id="rId27" Target="slides/slide6.xml" Type="http://schemas.openxmlformats.org/officeDocument/2006/relationships/slide"/><Relationship Id="rId28" Target="slides/slide7.xml" Type="http://schemas.openxmlformats.org/officeDocument/2006/relationships/slide"/><Relationship Id="rId29" Target="slides/slide8.xml" Type="http://schemas.openxmlformats.org/officeDocument/2006/relationships/slide"/><Relationship Id="rId3" Target="viewProps.xml" Type="http://schemas.openxmlformats.org/officeDocument/2006/relationships/viewProps"/><Relationship Id="rId30" Target="slides/slide9.xml" Type="http://schemas.openxmlformats.org/officeDocument/2006/relationships/slide"/><Relationship Id="rId31" Target="slides/slide10.xml" Type="http://schemas.openxmlformats.org/officeDocument/2006/relationships/slide"/><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9.jpe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10.png" Type="http://schemas.openxmlformats.org/officeDocument/2006/relationships/image"/><Relationship Id="rId7" Target="../media/image11.sv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png" Type="http://schemas.openxmlformats.org/officeDocument/2006/relationships/image"/><Relationship Id="rId4" Target="../media/image14.png" Type="http://schemas.openxmlformats.org/officeDocument/2006/relationships/image"/><Relationship Id="rId5" Target="../media/image15.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png" Type="http://schemas.openxmlformats.org/officeDocument/2006/relationships/image"/><Relationship Id="rId4" Target="../media/image18.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10800000">
            <a:off x="7708610" y="-412494"/>
            <a:ext cx="18562305" cy="8555165"/>
            <a:chOff x="0" y="0"/>
            <a:chExt cx="406400" cy="187305"/>
          </a:xfrm>
        </p:grpSpPr>
        <p:sp>
          <p:nvSpPr>
            <p:cNvPr name="Freeform 3" id="3"/>
            <p:cNvSpPr/>
            <p:nvPr/>
          </p:nvSpPr>
          <p:spPr>
            <a:xfrm flipH="false" flipV="false" rot="0">
              <a:off x="0" y="0"/>
              <a:ext cx="406400" cy="187305"/>
            </a:xfrm>
            <a:custGeom>
              <a:avLst/>
              <a:gdLst/>
              <a:ahLst/>
              <a:cxnLst/>
              <a:rect r="r" b="b" t="t" l="l"/>
              <a:pathLst>
                <a:path h="187305" w="406400">
                  <a:moveTo>
                    <a:pt x="203200" y="0"/>
                  </a:moveTo>
                  <a:lnTo>
                    <a:pt x="203200" y="0"/>
                  </a:lnTo>
                  <a:lnTo>
                    <a:pt x="406400" y="187305"/>
                  </a:lnTo>
                  <a:lnTo>
                    <a:pt x="0" y="187305"/>
                  </a:lnTo>
                  <a:lnTo>
                    <a:pt x="203200" y="0"/>
                  </a:lnTo>
                  <a:close/>
                </a:path>
              </a:pathLst>
            </a:custGeom>
            <a:solidFill>
              <a:srgbClr val="A20E20"/>
            </a:solidFill>
          </p:spPr>
        </p:sp>
        <p:sp>
          <p:nvSpPr>
            <p:cNvPr name="TextBox 4" id="4"/>
            <p:cNvSpPr txBox="true"/>
            <p:nvPr/>
          </p:nvSpPr>
          <p:spPr>
            <a:xfrm>
              <a:off x="127000" y="-38100"/>
              <a:ext cx="152400" cy="225405"/>
            </a:xfrm>
            <a:prstGeom prst="rect">
              <a:avLst/>
            </a:prstGeom>
          </p:spPr>
          <p:txBody>
            <a:bodyPr anchor="ctr" rtlCol="false" tIns="50800" lIns="50800" bIns="50800" rIns="50800"/>
            <a:lstStyle/>
            <a:p>
              <a:pPr algn="ctr">
                <a:lnSpc>
                  <a:spcPts val="2100"/>
                </a:lnSpc>
              </a:pPr>
            </a:p>
          </p:txBody>
        </p:sp>
      </p:grpSp>
      <p:grpSp>
        <p:nvGrpSpPr>
          <p:cNvPr name="Group 5" id="5"/>
          <p:cNvGrpSpPr>
            <a:grpSpLocks noChangeAspect="true"/>
          </p:cNvGrpSpPr>
          <p:nvPr/>
        </p:nvGrpSpPr>
        <p:grpSpPr>
          <a:xfrm rot="0">
            <a:off x="9144000" y="2051466"/>
            <a:ext cx="12503082" cy="10287000"/>
            <a:chOff x="0" y="0"/>
            <a:chExt cx="6184570" cy="5088399"/>
          </a:xfrm>
        </p:grpSpPr>
        <p:sp>
          <p:nvSpPr>
            <p:cNvPr name="Freeform 6" id="6"/>
            <p:cNvSpPr/>
            <p:nvPr/>
          </p:nvSpPr>
          <p:spPr>
            <a:xfrm flipH="false" flipV="false" rot="0">
              <a:off x="0" y="0"/>
              <a:ext cx="6184570" cy="5088399"/>
            </a:xfrm>
            <a:custGeom>
              <a:avLst/>
              <a:gdLst/>
              <a:ahLst/>
              <a:cxnLst/>
              <a:rect r="r" b="b" t="t" l="l"/>
              <a:pathLst>
                <a:path h="5088399" w="6184570">
                  <a:moveTo>
                    <a:pt x="3433653" y="2544200"/>
                  </a:moveTo>
                  <a:lnTo>
                    <a:pt x="6184570" y="5088399"/>
                  </a:lnTo>
                  <a:lnTo>
                    <a:pt x="2750917" y="5088399"/>
                  </a:lnTo>
                  <a:lnTo>
                    <a:pt x="0" y="2544200"/>
                  </a:lnTo>
                  <a:lnTo>
                    <a:pt x="2750917" y="0"/>
                  </a:lnTo>
                  <a:lnTo>
                    <a:pt x="6184570" y="0"/>
                  </a:lnTo>
                  <a:lnTo>
                    <a:pt x="3433653" y="2544200"/>
                  </a:lnTo>
                  <a:close/>
                </a:path>
              </a:pathLst>
            </a:custGeom>
            <a:solidFill>
              <a:srgbClr val="FFFFFF"/>
            </a:solidFill>
          </p:spPr>
        </p:sp>
        <p:sp>
          <p:nvSpPr>
            <p:cNvPr name="Freeform 7" id="7"/>
            <p:cNvSpPr/>
            <p:nvPr/>
          </p:nvSpPr>
          <p:spPr>
            <a:xfrm flipH="false" flipV="false" rot="0">
              <a:off x="0" y="0"/>
              <a:ext cx="6184570" cy="5088399"/>
            </a:xfrm>
            <a:custGeom>
              <a:avLst/>
              <a:gdLst/>
              <a:ahLst/>
              <a:cxnLst/>
              <a:rect r="r" b="b" t="t" l="l"/>
              <a:pathLst>
                <a:path h="5088399" w="6184570">
                  <a:moveTo>
                    <a:pt x="3433653" y="2544200"/>
                  </a:moveTo>
                  <a:lnTo>
                    <a:pt x="6184570" y="5088399"/>
                  </a:lnTo>
                  <a:lnTo>
                    <a:pt x="2750917" y="5088399"/>
                  </a:lnTo>
                  <a:lnTo>
                    <a:pt x="0" y="2544200"/>
                  </a:lnTo>
                  <a:lnTo>
                    <a:pt x="2750917" y="0"/>
                  </a:lnTo>
                  <a:lnTo>
                    <a:pt x="6184570" y="0"/>
                  </a:lnTo>
                  <a:lnTo>
                    <a:pt x="3433653" y="2544200"/>
                  </a:lnTo>
                  <a:close/>
                </a:path>
              </a:pathLst>
            </a:custGeom>
            <a:blipFill>
              <a:blip r:embed="rId2"/>
              <a:stretch>
                <a:fillRect l="-11745" t="0" r="-11745" b="0"/>
              </a:stretch>
            </a:blipFill>
          </p:spPr>
        </p:sp>
      </p:grpSp>
      <p:grpSp>
        <p:nvGrpSpPr>
          <p:cNvPr name="Group 8" id="8"/>
          <p:cNvGrpSpPr/>
          <p:nvPr/>
        </p:nvGrpSpPr>
        <p:grpSpPr>
          <a:xfrm rot="0">
            <a:off x="9006848" y="6804594"/>
            <a:ext cx="7555842" cy="3482406"/>
            <a:chOff x="0" y="0"/>
            <a:chExt cx="406400" cy="187305"/>
          </a:xfrm>
        </p:grpSpPr>
        <p:sp>
          <p:nvSpPr>
            <p:cNvPr name="Freeform 9" id="9"/>
            <p:cNvSpPr/>
            <p:nvPr/>
          </p:nvSpPr>
          <p:spPr>
            <a:xfrm flipH="false" flipV="false" rot="0">
              <a:off x="0" y="0"/>
              <a:ext cx="406400" cy="187305"/>
            </a:xfrm>
            <a:custGeom>
              <a:avLst/>
              <a:gdLst/>
              <a:ahLst/>
              <a:cxnLst/>
              <a:rect r="r" b="b" t="t" l="l"/>
              <a:pathLst>
                <a:path h="187305" w="406400">
                  <a:moveTo>
                    <a:pt x="203200" y="0"/>
                  </a:moveTo>
                  <a:lnTo>
                    <a:pt x="203200" y="0"/>
                  </a:lnTo>
                  <a:lnTo>
                    <a:pt x="406400" y="187305"/>
                  </a:lnTo>
                  <a:lnTo>
                    <a:pt x="0" y="187305"/>
                  </a:lnTo>
                  <a:lnTo>
                    <a:pt x="203200" y="0"/>
                  </a:lnTo>
                  <a:close/>
                </a:path>
              </a:pathLst>
            </a:custGeom>
            <a:solidFill>
              <a:srgbClr val="E8223B">
                <a:alpha val="80000"/>
              </a:srgbClr>
            </a:solidFill>
          </p:spPr>
        </p:sp>
        <p:sp>
          <p:nvSpPr>
            <p:cNvPr name="TextBox 10" id="10"/>
            <p:cNvSpPr txBox="true"/>
            <p:nvPr/>
          </p:nvSpPr>
          <p:spPr>
            <a:xfrm>
              <a:off x="127000" y="-38100"/>
              <a:ext cx="152400" cy="225405"/>
            </a:xfrm>
            <a:prstGeom prst="rect">
              <a:avLst/>
            </a:prstGeom>
          </p:spPr>
          <p:txBody>
            <a:bodyPr anchor="ctr" rtlCol="false" tIns="50800" lIns="50800" bIns="50800" rIns="50800"/>
            <a:lstStyle/>
            <a:p>
              <a:pPr algn="ctr">
                <a:lnSpc>
                  <a:spcPts val="2100"/>
                </a:lnSpc>
              </a:pPr>
            </a:p>
          </p:txBody>
        </p:sp>
      </p:grpSp>
      <p:grpSp>
        <p:nvGrpSpPr>
          <p:cNvPr name="Group 11" id="11"/>
          <p:cNvGrpSpPr/>
          <p:nvPr/>
        </p:nvGrpSpPr>
        <p:grpSpPr>
          <a:xfrm rot="0">
            <a:off x="725243" y="3865088"/>
            <a:ext cx="10701050" cy="4321493"/>
            <a:chOff x="0" y="0"/>
            <a:chExt cx="14268066" cy="5761991"/>
          </a:xfrm>
        </p:grpSpPr>
        <p:sp>
          <p:nvSpPr>
            <p:cNvPr name="TextBox 12" id="12"/>
            <p:cNvSpPr txBox="true"/>
            <p:nvPr/>
          </p:nvSpPr>
          <p:spPr>
            <a:xfrm rot="0">
              <a:off x="0" y="5054389"/>
              <a:ext cx="14268066" cy="707602"/>
            </a:xfrm>
            <a:prstGeom prst="rect">
              <a:avLst/>
            </a:prstGeom>
          </p:spPr>
          <p:txBody>
            <a:bodyPr anchor="t" rtlCol="false" tIns="0" lIns="0" bIns="0" rIns="0">
              <a:spAutoFit/>
            </a:bodyPr>
            <a:lstStyle/>
            <a:p>
              <a:pPr>
                <a:lnSpc>
                  <a:spcPts val="4479"/>
                </a:lnSpc>
              </a:pPr>
            </a:p>
          </p:txBody>
        </p:sp>
        <p:sp>
          <p:nvSpPr>
            <p:cNvPr name="TextBox 13" id="13"/>
            <p:cNvSpPr txBox="true"/>
            <p:nvPr/>
          </p:nvSpPr>
          <p:spPr>
            <a:xfrm rot="0">
              <a:off x="0" y="9525"/>
              <a:ext cx="14268066" cy="4791075"/>
            </a:xfrm>
            <a:prstGeom prst="rect">
              <a:avLst/>
            </a:prstGeom>
          </p:spPr>
          <p:txBody>
            <a:bodyPr anchor="t" rtlCol="false" tIns="0" lIns="0" bIns="0" rIns="0">
              <a:spAutoFit/>
            </a:bodyPr>
            <a:lstStyle/>
            <a:p>
              <a:pPr>
                <a:lnSpc>
                  <a:spcPts val="9480"/>
                </a:lnSpc>
              </a:pPr>
              <a:r>
                <a:rPr lang="en-US" sz="7900">
                  <a:solidFill>
                    <a:srgbClr val="2A2E3A"/>
                  </a:solidFill>
                  <a:latin typeface="TT Hoves Bold"/>
                </a:rPr>
                <a:t>RIT-TECHPRAGNA’23</a:t>
              </a:r>
            </a:p>
            <a:p>
              <a:pPr>
                <a:lnSpc>
                  <a:spcPts val="9480"/>
                </a:lnSpc>
              </a:pPr>
              <a:r>
                <a:rPr lang="en-US" sz="7900">
                  <a:solidFill>
                    <a:srgbClr val="A20E20"/>
                  </a:solidFill>
                  <a:latin typeface="TT Hoves"/>
                </a:rPr>
                <a:t>PROFITABILITY  UNLEASHED!!!</a:t>
              </a:r>
            </a:p>
          </p:txBody>
        </p:sp>
      </p:gr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8001000" y="0"/>
            <a:ext cx="10287000" cy="10287000"/>
            <a:chOff x="0" y="0"/>
            <a:chExt cx="6350000" cy="6350000"/>
          </a:xfrm>
        </p:grpSpPr>
        <p:sp>
          <p:nvSpPr>
            <p:cNvPr name="Freeform 3" id="3"/>
            <p:cNvSpPr/>
            <p:nvPr/>
          </p:nvSpPr>
          <p:spPr>
            <a:xfrm flipH="false" flipV="false" rot="0">
              <a:off x="-95377" y="-95377"/>
              <a:ext cx="6540754" cy="6540754"/>
            </a:xfrm>
            <a:custGeom>
              <a:avLst/>
              <a:gdLst/>
              <a:ahLst/>
              <a:cxnLst/>
              <a:rect r="r" b="b" t="t" l="l"/>
              <a:pathLst>
                <a:path h="6540754" w="6540754">
                  <a:moveTo>
                    <a:pt x="6540754" y="0"/>
                  </a:moveTo>
                  <a:lnTo>
                    <a:pt x="0" y="6540754"/>
                  </a:lnTo>
                  <a:lnTo>
                    <a:pt x="6540754" y="6540754"/>
                  </a:lnTo>
                  <a:close/>
                </a:path>
              </a:pathLst>
            </a:custGeom>
            <a:blipFill>
              <a:blip r:embed="rId2"/>
              <a:stretch>
                <a:fillRect l="-50093" t="0" r="0" b="0"/>
              </a:stretch>
            </a:blipFill>
          </p:spPr>
        </p:sp>
      </p:grpSp>
      <p:sp>
        <p:nvSpPr>
          <p:cNvPr name="TextBox 4" id="4"/>
          <p:cNvSpPr txBox="true"/>
          <p:nvPr/>
        </p:nvSpPr>
        <p:spPr>
          <a:xfrm rot="0">
            <a:off x="1332157" y="3530918"/>
            <a:ext cx="11083376" cy="1612582"/>
          </a:xfrm>
          <a:prstGeom prst="rect">
            <a:avLst/>
          </a:prstGeom>
        </p:spPr>
        <p:txBody>
          <a:bodyPr anchor="t" rtlCol="false" tIns="0" lIns="0" bIns="0" rIns="0">
            <a:spAutoFit/>
          </a:bodyPr>
          <a:lstStyle/>
          <a:p>
            <a:pPr>
              <a:lnSpc>
                <a:spcPts val="12715"/>
              </a:lnSpc>
            </a:pPr>
            <a:r>
              <a:rPr lang="en-US" sz="10596">
                <a:solidFill>
                  <a:srgbClr val="A20E20"/>
                </a:solidFill>
                <a:latin typeface="TT Hoves Bold"/>
              </a:rPr>
              <a:t>Thank you</a:t>
            </a:r>
          </a:p>
        </p:txBody>
      </p:sp>
      <p:grpSp>
        <p:nvGrpSpPr>
          <p:cNvPr name="Group 5" id="5"/>
          <p:cNvGrpSpPr/>
          <p:nvPr/>
        </p:nvGrpSpPr>
        <p:grpSpPr>
          <a:xfrm rot="-10800000">
            <a:off x="14447117" y="0"/>
            <a:ext cx="7681766" cy="3540443"/>
            <a:chOff x="0" y="0"/>
            <a:chExt cx="406400" cy="187305"/>
          </a:xfrm>
        </p:grpSpPr>
        <p:sp>
          <p:nvSpPr>
            <p:cNvPr name="Freeform 6" id="6"/>
            <p:cNvSpPr/>
            <p:nvPr/>
          </p:nvSpPr>
          <p:spPr>
            <a:xfrm flipH="false" flipV="false" rot="0">
              <a:off x="0" y="0"/>
              <a:ext cx="406400" cy="187305"/>
            </a:xfrm>
            <a:custGeom>
              <a:avLst/>
              <a:gdLst/>
              <a:ahLst/>
              <a:cxnLst/>
              <a:rect r="r" b="b" t="t" l="l"/>
              <a:pathLst>
                <a:path h="187305" w="406400">
                  <a:moveTo>
                    <a:pt x="203200" y="0"/>
                  </a:moveTo>
                  <a:lnTo>
                    <a:pt x="203200" y="0"/>
                  </a:lnTo>
                  <a:lnTo>
                    <a:pt x="406400" y="187305"/>
                  </a:lnTo>
                  <a:lnTo>
                    <a:pt x="0" y="187305"/>
                  </a:lnTo>
                  <a:lnTo>
                    <a:pt x="203200" y="0"/>
                  </a:lnTo>
                  <a:close/>
                </a:path>
              </a:pathLst>
            </a:custGeom>
            <a:solidFill>
              <a:srgbClr val="E8223B">
                <a:alpha val="80000"/>
              </a:srgbClr>
            </a:solidFill>
          </p:spPr>
        </p:sp>
        <p:sp>
          <p:nvSpPr>
            <p:cNvPr name="TextBox 7" id="7"/>
            <p:cNvSpPr txBox="true"/>
            <p:nvPr/>
          </p:nvSpPr>
          <p:spPr>
            <a:xfrm>
              <a:off x="127000" y="-38100"/>
              <a:ext cx="152400" cy="225405"/>
            </a:xfrm>
            <a:prstGeom prst="rect">
              <a:avLst/>
            </a:prstGeom>
          </p:spPr>
          <p:txBody>
            <a:bodyPr anchor="ctr" rtlCol="false" tIns="50800" lIns="50800" bIns="50800" rIns="50800"/>
            <a:lstStyle/>
            <a:p>
              <a:pPr algn="ctr">
                <a:lnSpc>
                  <a:spcPts val="2100"/>
                </a:lnSpc>
              </a:pPr>
            </a:p>
          </p:txBody>
        </p:sp>
      </p:grpSp>
    </p:spTree>
  </p:cSld>
  <p:clrMapOvr>
    <a:masterClrMapping/>
  </p:clrMapOvr>
  <p:transition spd="slow">
    <p:push dir="l"/>
  </p:transition>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6028410" y="0"/>
            <a:ext cx="12259590" cy="2566292"/>
          </a:xfrm>
          <a:custGeom>
            <a:avLst/>
            <a:gdLst/>
            <a:ahLst/>
            <a:cxnLst/>
            <a:rect r="r" b="b" t="t" l="l"/>
            <a:pathLst>
              <a:path h="2566292" w="12259590">
                <a:moveTo>
                  <a:pt x="0" y="0"/>
                </a:moveTo>
                <a:lnTo>
                  <a:pt x="12259590" y="0"/>
                </a:lnTo>
                <a:lnTo>
                  <a:pt x="12259590" y="2566292"/>
                </a:lnTo>
                <a:lnTo>
                  <a:pt x="0" y="2566292"/>
                </a:lnTo>
                <a:lnTo>
                  <a:pt x="0" y="0"/>
                </a:lnTo>
                <a:close/>
              </a:path>
            </a:pathLst>
          </a:custGeom>
          <a:blipFill>
            <a:blip r:embed="rId2"/>
            <a:stretch>
              <a:fillRect l="0" t="-218576" r="0" b="0"/>
            </a:stretch>
          </a:blipFill>
        </p:spPr>
      </p:sp>
      <p:grpSp>
        <p:nvGrpSpPr>
          <p:cNvPr name="Group 3" id="3"/>
          <p:cNvGrpSpPr/>
          <p:nvPr/>
        </p:nvGrpSpPr>
        <p:grpSpPr>
          <a:xfrm rot="-10800000">
            <a:off x="-3777921" y="2376440"/>
            <a:ext cx="7555842" cy="3482406"/>
            <a:chOff x="0" y="0"/>
            <a:chExt cx="406400" cy="187305"/>
          </a:xfrm>
        </p:grpSpPr>
        <p:sp>
          <p:nvSpPr>
            <p:cNvPr name="Freeform 4" id="4"/>
            <p:cNvSpPr/>
            <p:nvPr/>
          </p:nvSpPr>
          <p:spPr>
            <a:xfrm flipH="false" flipV="false" rot="0">
              <a:off x="0" y="0"/>
              <a:ext cx="406400" cy="187305"/>
            </a:xfrm>
            <a:custGeom>
              <a:avLst/>
              <a:gdLst/>
              <a:ahLst/>
              <a:cxnLst/>
              <a:rect r="r" b="b" t="t" l="l"/>
              <a:pathLst>
                <a:path h="187305" w="406400">
                  <a:moveTo>
                    <a:pt x="203200" y="0"/>
                  </a:moveTo>
                  <a:lnTo>
                    <a:pt x="203200" y="0"/>
                  </a:lnTo>
                  <a:lnTo>
                    <a:pt x="406400" y="187305"/>
                  </a:lnTo>
                  <a:lnTo>
                    <a:pt x="0" y="187305"/>
                  </a:lnTo>
                  <a:lnTo>
                    <a:pt x="203200" y="0"/>
                  </a:lnTo>
                  <a:close/>
                </a:path>
              </a:pathLst>
            </a:custGeom>
            <a:solidFill>
              <a:srgbClr val="E8223B"/>
            </a:solidFill>
          </p:spPr>
        </p:sp>
        <p:sp>
          <p:nvSpPr>
            <p:cNvPr name="TextBox 5" id="5"/>
            <p:cNvSpPr txBox="true"/>
            <p:nvPr/>
          </p:nvSpPr>
          <p:spPr>
            <a:xfrm>
              <a:off x="127000" y="-38100"/>
              <a:ext cx="152400" cy="225405"/>
            </a:xfrm>
            <a:prstGeom prst="rect">
              <a:avLst/>
            </a:prstGeom>
          </p:spPr>
          <p:txBody>
            <a:bodyPr anchor="ctr" rtlCol="false" tIns="50800" lIns="50800" bIns="50800" rIns="50800"/>
            <a:lstStyle/>
            <a:p>
              <a:pPr algn="ctr">
                <a:lnSpc>
                  <a:spcPts val="2100"/>
                </a:lnSpc>
              </a:pPr>
            </a:p>
          </p:txBody>
        </p:sp>
      </p:grpSp>
      <p:grpSp>
        <p:nvGrpSpPr>
          <p:cNvPr name="Group 6" id="6"/>
          <p:cNvGrpSpPr/>
          <p:nvPr/>
        </p:nvGrpSpPr>
        <p:grpSpPr>
          <a:xfrm rot="-10800000">
            <a:off x="-4109936" y="0"/>
            <a:ext cx="13253936" cy="3370693"/>
            <a:chOff x="0" y="0"/>
            <a:chExt cx="736505" cy="187305"/>
          </a:xfrm>
        </p:grpSpPr>
        <p:sp>
          <p:nvSpPr>
            <p:cNvPr name="Freeform 7" id="7"/>
            <p:cNvSpPr/>
            <p:nvPr/>
          </p:nvSpPr>
          <p:spPr>
            <a:xfrm flipH="false" flipV="false" rot="0">
              <a:off x="0" y="0"/>
              <a:ext cx="736505" cy="187305"/>
            </a:xfrm>
            <a:custGeom>
              <a:avLst/>
              <a:gdLst/>
              <a:ahLst/>
              <a:cxnLst/>
              <a:rect r="r" b="b" t="t" l="l"/>
              <a:pathLst>
                <a:path h="187305" w="736505">
                  <a:moveTo>
                    <a:pt x="203200" y="0"/>
                  </a:moveTo>
                  <a:lnTo>
                    <a:pt x="533305" y="0"/>
                  </a:lnTo>
                  <a:lnTo>
                    <a:pt x="736505" y="187305"/>
                  </a:lnTo>
                  <a:lnTo>
                    <a:pt x="0" y="187305"/>
                  </a:lnTo>
                  <a:lnTo>
                    <a:pt x="203200" y="0"/>
                  </a:lnTo>
                  <a:close/>
                </a:path>
              </a:pathLst>
            </a:custGeom>
            <a:solidFill>
              <a:srgbClr val="A20E20"/>
            </a:solidFill>
          </p:spPr>
        </p:sp>
        <p:sp>
          <p:nvSpPr>
            <p:cNvPr name="TextBox 8" id="8"/>
            <p:cNvSpPr txBox="true"/>
            <p:nvPr/>
          </p:nvSpPr>
          <p:spPr>
            <a:xfrm>
              <a:off x="127000" y="-38100"/>
              <a:ext cx="482505" cy="225405"/>
            </a:xfrm>
            <a:prstGeom prst="rect">
              <a:avLst/>
            </a:prstGeom>
          </p:spPr>
          <p:txBody>
            <a:bodyPr anchor="ctr" rtlCol="false" tIns="50800" lIns="50800" bIns="50800" rIns="50800"/>
            <a:lstStyle/>
            <a:p>
              <a:pPr algn="ctr">
                <a:lnSpc>
                  <a:spcPts val="2100"/>
                </a:lnSpc>
              </a:pPr>
            </a:p>
          </p:txBody>
        </p:sp>
      </p:grpSp>
      <p:sp>
        <p:nvSpPr>
          <p:cNvPr name="TextBox 9" id="9"/>
          <p:cNvSpPr txBox="true"/>
          <p:nvPr/>
        </p:nvSpPr>
        <p:spPr>
          <a:xfrm rot="0">
            <a:off x="361096" y="1028700"/>
            <a:ext cx="6156311" cy="1285875"/>
          </a:xfrm>
          <a:prstGeom prst="rect">
            <a:avLst/>
          </a:prstGeom>
        </p:spPr>
        <p:txBody>
          <a:bodyPr anchor="t" rtlCol="false" tIns="0" lIns="0" bIns="0" rIns="0">
            <a:spAutoFit/>
          </a:bodyPr>
          <a:lstStyle/>
          <a:p>
            <a:pPr algn="ctr">
              <a:lnSpc>
                <a:spcPts val="10199"/>
              </a:lnSpc>
            </a:pPr>
            <a:r>
              <a:rPr lang="en-US" sz="8499">
                <a:solidFill>
                  <a:srgbClr val="FFFFFF"/>
                </a:solidFill>
                <a:latin typeface="TT Hoves Bold"/>
              </a:rPr>
              <a:t>CODE MAX</a:t>
            </a:r>
          </a:p>
        </p:txBody>
      </p:sp>
      <p:sp>
        <p:nvSpPr>
          <p:cNvPr name="TextBox 10" id="10"/>
          <p:cNvSpPr txBox="true"/>
          <p:nvPr/>
        </p:nvSpPr>
        <p:spPr>
          <a:xfrm rot="0">
            <a:off x="2517032" y="3734737"/>
            <a:ext cx="6626968" cy="767082"/>
          </a:xfrm>
          <a:prstGeom prst="rect">
            <a:avLst/>
          </a:prstGeom>
        </p:spPr>
        <p:txBody>
          <a:bodyPr anchor="t" rtlCol="false" tIns="0" lIns="0" bIns="0" rIns="0">
            <a:spAutoFit/>
          </a:bodyPr>
          <a:lstStyle/>
          <a:p>
            <a:pPr>
              <a:lnSpc>
                <a:spcPts val="6019"/>
              </a:lnSpc>
              <a:spcBef>
                <a:spcPct val="0"/>
              </a:spcBef>
            </a:pPr>
            <a:r>
              <a:rPr lang="en-US" sz="4299">
                <a:solidFill>
                  <a:srgbClr val="000000"/>
                </a:solidFill>
                <a:latin typeface="Helios Condensed Bold"/>
              </a:rPr>
              <a:t>TEAM LEADER:</a:t>
            </a:r>
            <a:r>
              <a:rPr lang="en-US" sz="4299">
                <a:solidFill>
                  <a:srgbClr val="000000"/>
                </a:solidFill>
                <a:latin typeface="Helios Condensed"/>
              </a:rPr>
              <a:t> N K S JEYAA</a:t>
            </a:r>
          </a:p>
        </p:txBody>
      </p:sp>
      <p:sp>
        <p:nvSpPr>
          <p:cNvPr name="TextBox 11" id="11"/>
          <p:cNvSpPr txBox="true"/>
          <p:nvPr/>
        </p:nvSpPr>
        <p:spPr>
          <a:xfrm rot="0">
            <a:off x="2612980" y="4707572"/>
            <a:ext cx="3658195" cy="767080"/>
          </a:xfrm>
          <a:prstGeom prst="rect">
            <a:avLst/>
          </a:prstGeom>
        </p:spPr>
        <p:txBody>
          <a:bodyPr anchor="t" rtlCol="false" tIns="0" lIns="0" bIns="0" rIns="0">
            <a:spAutoFit/>
          </a:bodyPr>
          <a:lstStyle/>
          <a:p>
            <a:pPr algn="ctr">
              <a:lnSpc>
                <a:spcPts val="6019"/>
              </a:lnSpc>
              <a:spcBef>
                <a:spcPct val="0"/>
              </a:spcBef>
            </a:pPr>
            <a:r>
              <a:rPr lang="en-US" sz="4299">
                <a:solidFill>
                  <a:srgbClr val="000000"/>
                </a:solidFill>
                <a:latin typeface="Helios Condensed Bold"/>
              </a:rPr>
              <a:t>TEAM MEMBERS:</a:t>
            </a:r>
          </a:p>
        </p:txBody>
      </p:sp>
      <p:sp>
        <p:nvSpPr>
          <p:cNvPr name="TextBox 12" id="12"/>
          <p:cNvSpPr txBox="true"/>
          <p:nvPr/>
        </p:nvSpPr>
        <p:spPr>
          <a:xfrm rot="0">
            <a:off x="6271175" y="5921044"/>
            <a:ext cx="4796254" cy="3043555"/>
          </a:xfrm>
          <a:prstGeom prst="rect">
            <a:avLst/>
          </a:prstGeom>
        </p:spPr>
        <p:txBody>
          <a:bodyPr anchor="t" rtlCol="false" tIns="0" lIns="0" bIns="0" rIns="0">
            <a:spAutoFit/>
          </a:bodyPr>
          <a:lstStyle/>
          <a:p>
            <a:pPr>
              <a:lnSpc>
                <a:spcPts val="6019"/>
              </a:lnSpc>
            </a:pPr>
            <a:r>
              <a:rPr lang="en-US" sz="4299">
                <a:solidFill>
                  <a:srgbClr val="000000"/>
                </a:solidFill>
                <a:latin typeface="Helios Condensed"/>
              </a:rPr>
              <a:t>1)Jerita D</a:t>
            </a:r>
          </a:p>
          <a:p>
            <a:pPr>
              <a:lnSpc>
                <a:spcPts val="6019"/>
              </a:lnSpc>
            </a:pPr>
            <a:r>
              <a:rPr lang="en-US" sz="4299">
                <a:solidFill>
                  <a:srgbClr val="000000"/>
                </a:solidFill>
                <a:latin typeface="Helios Condensed"/>
              </a:rPr>
              <a:t>2)Lavanya M</a:t>
            </a:r>
          </a:p>
          <a:p>
            <a:pPr>
              <a:lnSpc>
                <a:spcPts val="6019"/>
              </a:lnSpc>
            </a:pPr>
            <a:r>
              <a:rPr lang="en-US" sz="4299">
                <a:solidFill>
                  <a:srgbClr val="000000"/>
                </a:solidFill>
                <a:latin typeface="Helios Condensed"/>
              </a:rPr>
              <a:t>3)Shamista S</a:t>
            </a:r>
          </a:p>
          <a:p>
            <a:pPr algn="l">
              <a:lnSpc>
                <a:spcPts val="6019"/>
              </a:lnSpc>
              <a:spcBef>
                <a:spcPct val="0"/>
              </a:spcBef>
            </a:pPr>
            <a:r>
              <a:rPr lang="en-US" sz="4299">
                <a:solidFill>
                  <a:srgbClr val="000000"/>
                </a:solidFill>
                <a:latin typeface="Helios Condensed"/>
              </a:rPr>
              <a:t>4)Anitharani K</a:t>
            </a:r>
          </a:p>
        </p:txBody>
      </p:sp>
    </p:spTree>
  </p:cSld>
  <p:clrMapOvr>
    <a:masterClrMapping/>
  </p:clrMapOvr>
  <p:transition spd="fast">
    <p:push dir="l"/>
  </p:transition>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6188300" cy="10287000"/>
          </a:xfrm>
          <a:custGeom>
            <a:avLst/>
            <a:gdLst/>
            <a:ahLst/>
            <a:cxnLst/>
            <a:rect r="r" b="b" t="t" l="l"/>
            <a:pathLst>
              <a:path h="10287000" w="6188300">
                <a:moveTo>
                  <a:pt x="0" y="0"/>
                </a:moveTo>
                <a:lnTo>
                  <a:pt x="6188300" y="0"/>
                </a:lnTo>
                <a:lnTo>
                  <a:pt x="6188300" y="10287000"/>
                </a:lnTo>
                <a:lnTo>
                  <a:pt x="0" y="10287000"/>
                </a:lnTo>
                <a:lnTo>
                  <a:pt x="0" y="0"/>
                </a:lnTo>
                <a:close/>
              </a:path>
            </a:pathLst>
          </a:custGeom>
          <a:blipFill>
            <a:blip r:embed="rId2"/>
            <a:stretch>
              <a:fillRect l="0" t="0" r="-10822" b="0"/>
            </a:stretch>
          </a:blipFill>
        </p:spPr>
      </p:sp>
      <p:sp>
        <p:nvSpPr>
          <p:cNvPr name="TextBox 3" id="3"/>
          <p:cNvSpPr txBox="true"/>
          <p:nvPr/>
        </p:nvSpPr>
        <p:spPr>
          <a:xfrm rot="0">
            <a:off x="7651784" y="1028700"/>
            <a:ext cx="7285740" cy="1285875"/>
          </a:xfrm>
          <a:prstGeom prst="rect">
            <a:avLst/>
          </a:prstGeom>
        </p:spPr>
        <p:txBody>
          <a:bodyPr anchor="t" rtlCol="false" tIns="0" lIns="0" bIns="0" rIns="0">
            <a:spAutoFit/>
          </a:bodyPr>
          <a:lstStyle/>
          <a:p>
            <a:pPr>
              <a:lnSpc>
                <a:spcPts val="10199"/>
              </a:lnSpc>
            </a:pPr>
            <a:r>
              <a:rPr lang="en-US" sz="8499">
                <a:solidFill>
                  <a:srgbClr val="A20E20"/>
                </a:solidFill>
                <a:latin typeface="TT Hoves Bold"/>
              </a:rPr>
              <a:t>ABSTRACT</a:t>
            </a:r>
          </a:p>
        </p:txBody>
      </p:sp>
      <p:grpSp>
        <p:nvGrpSpPr>
          <p:cNvPr name="Group 4" id="4"/>
          <p:cNvGrpSpPr/>
          <p:nvPr/>
        </p:nvGrpSpPr>
        <p:grpSpPr>
          <a:xfrm rot="-5400000">
            <a:off x="7534114" y="3182572"/>
            <a:ext cx="538813" cy="303474"/>
            <a:chOff x="0" y="0"/>
            <a:chExt cx="812800" cy="457791"/>
          </a:xfrm>
        </p:grpSpPr>
        <p:sp>
          <p:nvSpPr>
            <p:cNvPr name="Freeform 5" id="5"/>
            <p:cNvSpPr/>
            <p:nvPr/>
          </p:nvSpPr>
          <p:spPr>
            <a:xfrm flipH="false" flipV="false" rot="0">
              <a:off x="0" y="0"/>
              <a:ext cx="812800" cy="457791"/>
            </a:xfrm>
            <a:custGeom>
              <a:avLst/>
              <a:gdLst/>
              <a:ahLst/>
              <a:cxnLst/>
              <a:rect r="r" b="b" t="t" l="l"/>
              <a:pathLst>
                <a:path h="457791" w="812800">
                  <a:moveTo>
                    <a:pt x="406400" y="457791"/>
                  </a:moveTo>
                  <a:lnTo>
                    <a:pt x="812800" y="0"/>
                  </a:lnTo>
                  <a:lnTo>
                    <a:pt x="0" y="0"/>
                  </a:lnTo>
                  <a:lnTo>
                    <a:pt x="406400" y="457791"/>
                  </a:lnTo>
                  <a:close/>
                </a:path>
              </a:pathLst>
            </a:custGeom>
            <a:solidFill>
              <a:srgbClr val="E8223B"/>
            </a:solidFill>
          </p:spPr>
        </p:sp>
        <p:sp>
          <p:nvSpPr>
            <p:cNvPr name="TextBox 6" id="6"/>
            <p:cNvSpPr txBox="true"/>
            <p:nvPr/>
          </p:nvSpPr>
          <p:spPr>
            <a:xfrm>
              <a:off x="127000" y="23174"/>
              <a:ext cx="558800" cy="222071"/>
            </a:xfrm>
            <a:prstGeom prst="rect">
              <a:avLst/>
            </a:prstGeom>
          </p:spPr>
          <p:txBody>
            <a:bodyPr anchor="ctr" rtlCol="false" tIns="49593" lIns="49593" bIns="49593" rIns="49593"/>
            <a:lstStyle/>
            <a:p>
              <a:pPr algn="ctr">
                <a:lnSpc>
                  <a:spcPts val="140"/>
                </a:lnSpc>
              </a:pPr>
            </a:p>
          </p:txBody>
        </p:sp>
      </p:grpSp>
      <p:sp>
        <p:nvSpPr>
          <p:cNvPr name="TextBox 7" id="7"/>
          <p:cNvSpPr txBox="true"/>
          <p:nvPr/>
        </p:nvSpPr>
        <p:spPr>
          <a:xfrm rot="0">
            <a:off x="8167677" y="3007752"/>
            <a:ext cx="9847212" cy="6497100"/>
          </a:xfrm>
          <a:prstGeom prst="rect">
            <a:avLst/>
          </a:prstGeom>
        </p:spPr>
        <p:txBody>
          <a:bodyPr anchor="t" rtlCol="false" tIns="0" lIns="0" bIns="0" rIns="0">
            <a:spAutoFit/>
          </a:bodyPr>
          <a:lstStyle/>
          <a:p>
            <a:pPr algn="just">
              <a:lnSpc>
                <a:spcPts val="3427"/>
              </a:lnSpc>
            </a:pPr>
            <a:r>
              <a:rPr lang="en-US" sz="2448">
                <a:solidFill>
                  <a:srgbClr val="2A2E3A"/>
                </a:solidFill>
                <a:latin typeface="Helios"/>
              </a:rPr>
              <a:t>This project aimed to predict customer spending limits using various machine learning models and subsequently calculate the Return on Investment (ROI) based on user input. The models employed included Linear Regression, Support Vector Regression (SVR), XGBoost, AdaBoost, Gradient Boosting, Decision Tree, Random Forest, and a Feed Forward Neural Network. The primary objective was to create a predictive tool for estimating spending limits, optimizing marketing strategies, and calculating ROI.</a:t>
            </a:r>
          </a:p>
          <a:p>
            <a:pPr algn="just">
              <a:lnSpc>
                <a:spcPts val="3427"/>
              </a:lnSpc>
            </a:pPr>
            <a:r>
              <a:rPr lang="en-US" sz="2448">
                <a:solidFill>
                  <a:srgbClr val="2A2E3A"/>
                </a:solidFill>
                <a:latin typeface="Helios"/>
              </a:rPr>
              <a:t>The process involved dataset preprocessing, including K-Means clustering to segment customers and analyzing features like earnings, earning potential, and spending limits. The models were trained, evaluated, and compared to select the most accurate model for spending limit prediction. The Linear Regression model exhibited the highest accuracy, achieving 92% accuracy on average.</a:t>
            </a:r>
          </a:p>
          <a:p>
            <a:pPr algn="just">
              <a:lnSpc>
                <a:spcPts val="3427"/>
              </a:lnSpc>
            </a:pPr>
          </a:p>
        </p:txBody>
      </p:sp>
    </p:spTree>
  </p:cSld>
  <p:clrMapOvr>
    <a:masterClrMapping/>
  </p:clrMapOvr>
  <p:transition spd="slow">
    <p:push dir="l"/>
  </p:transition>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10539587" y="15541"/>
            <a:ext cx="15080946" cy="10271459"/>
            <a:chOff x="0" y="0"/>
            <a:chExt cx="5475623" cy="3729384"/>
          </a:xfrm>
        </p:grpSpPr>
        <p:sp>
          <p:nvSpPr>
            <p:cNvPr name="Freeform 3" id="3"/>
            <p:cNvSpPr/>
            <p:nvPr/>
          </p:nvSpPr>
          <p:spPr>
            <a:xfrm flipH="false" flipV="false" rot="0">
              <a:off x="0" y="0"/>
              <a:ext cx="5475623" cy="3729384"/>
            </a:xfrm>
            <a:custGeom>
              <a:avLst/>
              <a:gdLst/>
              <a:ahLst/>
              <a:cxnLst/>
              <a:rect r="r" b="b" t="t" l="l"/>
              <a:pathLst>
                <a:path h="3729384" w="5475623">
                  <a:moveTo>
                    <a:pt x="3322462" y="3729384"/>
                  </a:moveTo>
                  <a:lnTo>
                    <a:pt x="0" y="3729384"/>
                  </a:lnTo>
                  <a:lnTo>
                    <a:pt x="2153161" y="0"/>
                  </a:lnTo>
                  <a:lnTo>
                    <a:pt x="5475623" y="0"/>
                  </a:lnTo>
                  <a:lnTo>
                    <a:pt x="3322462" y="3729384"/>
                  </a:lnTo>
                  <a:close/>
                </a:path>
              </a:pathLst>
            </a:custGeom>
            <a:solidFill>
              <a:srgbClr val="E8223B"/>
            </a:solidFill>
          </p:spPr>
        </p:sp>
        <p:sp>
          <p:nvSpPr>
            <p:cNvPr name="Freeform 4" id="4"/>
            <p:cNvSpPr/>
            <p:nvPr/>
          </p:nvSpPr>
          <p:spPr>
            <a:xfrm flipH="false" flipV="false" rot="0">
              <a:off x="0" y="0"/>
              <a:ext cx="5475623" cy="3729384"/>
            </a:xfrm>
            <a:custGeom>
              <a:avLst/>
              <a:gdLst/>
              <a:ahLst/>
              <a:cxnLst/>
              <a:rect r="r" b="b" t="t" l="l"/>
              <a:pathLst>
                <a:path h="3729384" w="5475623">
                  <a:moveTo>
                    <a:pt x="3322462" y="3729384"/>
                  </a:moveTo>
                  <a:lnTo>
                    <a:pt x="0" y="3729384"/>
                  </a:lnTo>
                  <a:lnTo>
                    <a:pt x="2153161" y="0"/>
                  </a:lnTo>
                  <a:lnTo>
                    <a:pt x="5475623" y="0"/>
                  </a:lnTo>
                  <a:lnTo>
                    <a:pt x="3322462" y="3729384"/>
                  </a:lnTo>
                  <a:close/>
                </a:path>
              </a:pathLst>
            </a:custGeom>
            <a:blipFill>
              <a:blip r:embed="rId2"/>
              <a:stretch>
                <a:fillRect l="-800" t="0" r="-20281" b="0"/>
              </a:stretch>
            </a:blipFill>
          </p:spPr>
        </p:sp>
      </p:grpSp>
      <p:grpSp>
        <p:nvGrpSpPr>
          <p:cNvPr name="Group 5" id="5"/>
          <p:cNvGrpSpPr/>
          <p:nvPr/>
        </p:nvGrpSpPr>
        <p:grpSpPr>
          <a:xfrm rot="0">
            <a:off x="2188220" y="3533437"/>
            <a:ext cx="6550793" cy="1073376"/>
            <a:chOff x="0" y="0"/>
            <a:chExt cx="1725312" cy="282700"/>
          </a:xfrm>
        </p:grpSpPr>
        <p:sp>
          <p:nvSpPr>
            <p:cNvPr name="Freeform 6" id="6"/>
            <p:cNvSpPr/>
            <p:nvPr/>
          </p:nvSpPr>
          <p:spPr>
            <a:xfrm flipH="false" flipV="false" rot="0">
              <a:off x="0" y="0"/>
              <a:ext cx="1725312" cy="282700"/>
            </a:xfrm>
            <a:custGeom>
              <a:avLst/>
              <a:gdLst/>
              <a:ahLst/>
              <a:cxnLst/>
              <a:rect r="r" b="b" t="t" l="l"/>
              <a:pathLst>
                <a:path h="282700" w="1725312">
                  <a:moveTo>
                    <a:pt x="0" y="0"/>
                  </a:moveTo>
                  <a:lnTo>
                    <a:pt x="1725312" y="0"/>
                  </a:lnTo>
                  <a:lnTo>
                    <a:pt x="1725312" y="282700"/>
                  </a:lnTo>
                  <a:lnTo>
                    <a:pt x="0" y="282700"/>
                  </a:lnTo>
                  <a:close/>
                </a:path>
              </a:pathLst>
            </a:custGeom>
            <a:solidFill>
              <a:srgbClr val="E4E4E4"/>
            </a:solidFill>
            <a:ln w="9525" cap="sq">
              <a:solidFill>
                <a:srgbClr val="2A2E3A"/>
              </a:solidFill>
              <a:prstDash val="solid"/>
              <a:miter/>
            </a:ln>
          </p:spPr>
        </p:sp>
        <p:sp>
          <p:nvSpPr>
            <p:cNvPr name="TextBox 7" id="7"/>
            <p:cNvSpPr txBox="true"/>
            <p:nvPr/>
          </p:nvSpPr>
          <p:spPr>
            <a:xfrm>
              <a:off x="0" y="-57150"/>
              <a:ext cx="1725312" cy="339850"/>
            </a:xfrm>
            <a:prstGeom prst="rect">
              <a:avLst/>
            </a:prstGeom>
          </p:spPr>
          <p:txBody>
            <a:bodyPr anchor="ctr" rtlCol="false" tIns="50800" lIns="50800" bIns="50800" rIns="50800"/>
            <a:lstStyle/>
            <a:p>
              <a:pPr algn="ctr">
                <a:lnSpc>
                  <a:spcPts val="4199"/>
                </a:lnSpc>
              </a:pPr>
              <a:r>
                <a:rPr lang="en-US" sz="2999">
                  <a:solidFill>
                    <a:srgbClr val="A20E20"/>
                  </a:solidFill>
                  <a:latin typeface="Helios Bold"/>
                </a:rPr>
                <a:t>Python</a:t>
              </a:r>
            </a:p>
          </p:txBody>
        </p:sp>
      </p:grpSp>
      <p:sp>
        <p:nvSpPr>
          <p:cNvPr name="TextBox 8" id="8"/>
          <p:cNvSpPr txBox="true"/>
          <p:nvPr/>
        </p:nvSpPr>
        <p:spPr>
          <a:xfrm rot="0">
            <a:off x="1028700" y="1439135"/>
            <a:ext cx="12627597" cy="1285875"/>
          </a:xfrm>
          <a:prstGeom prst="rect">
            <a:avLst/>
          </a:prstGeom>
        </p:spPr>
        <p:txBody>
          <a:bodyPr anchor="t" rtlCol="false" tIns="0" lIns="0" bIns="0" rIns="0">
            <a:spAutoFit/>
          </a:bodyPr>
          <a:lstStyle/>
          <a:p>
            <a:pPr>
              <a:lnSpc>
                <a:spcPts val="10199"/>
              </a:lnSpc>
            </a:pPr>
            <a:r>
              <a:rPr lang="en-US" sz="8499">
                <a:solidFill>
                  <a:srgbClr val="A20E20"/>
                </a:solidFill>
                <a:latin typeface="TT Hoves Bold"/>
              </a:rPr>
              <a:t>TECHNOLOGIES USED</a:t>
            </a:r>
          </a:p>
        </p:txBody>
      </p:sp>
      <p:grpSp>
        <p:nvGrpSpPr>
          <p:cNvPr name="Group 9" id="9"/>
          <p:cNvGrpSpPr/>
          <p:nvPr/>
        </p:nvGrpSpPr>
        <p:grpSpPr>
          <a:xfrm rot="-10800000">
            <a:off x="14447117" y="-331087"/>
            <a:ext cx="7681766" cy="3540443"/>
            <a:chOff x="0" y="0"/>
            <a:chExt cx="406400" cy="187305"/>
          </a:xfrm>
        </p:grpSpPr>
        <p:sp>
          <p:nvSpPr>
            <p:cNvPr name="Freeform 10" id="10"/>
            <p:cNvSpPr/>
            <p:nvPr/>
          </p:nvSpPr>
          <p:spPr>
            <a:xfrm flipH="false" flipV="false" rot="0">
              <a:off x="0" y="0"/>
              <a:ext cx="406400" cy="187305"/>
            </a:xfrm>
            <a:custGeom>
              <a:avLst/>
              <a:gdLst/>
              <a:ahLst/>
              <a:cxnLst/>
              <a:rect r="r" b="b" t="t" l="l"/>
              <a:pathLst>
                <a:path h="187305" w="406400">
                  <a:moveTo>
                    <a:pt x="203200" y="0"/>
                  </a:moveTo>
                  <a:lnTo>
                    <a:pt x="203200" y="0"/>
                  </a:lnTo>
                  <a:lnTo>
                    <a:pt x="406400" y="187305"/>
                  </a:lnTo>
                  <a:lnTo>
                    <a:pt x="0" y="187305"/>
                  </a:lnTo>
                  <a:lnTo>
                    <a:pt x="203200" y="0"/>
                  </a:lnTo>
                  <a:close/>
                </a:path>
              </a:pathLst>
            </a:custGeom>
            <a:solidFill>
              <a:srgbClr val="E8223B">
                <a:alpha val="80000"/>
              </a:srgbClr>
            </a:solidFill>
          </p:spPr>
        </p:sp>
        <p:sp>
          <p:nvSpPr>
            <p:cNvPr name="TextBox 11" id="11"/>
            <p:cNvSpPr txBox="true"/>
            <p:nvPr/>
          </p:nvSpPr>
          <p:spPr>
            <a:xfrm>
              <a:off x="127000" y="-38100"/>
              <a:ext cx="152400" cy="225405"/>
            </a:xfrm>
            <a:prstGeom prst="rect">
              <a:avLst/>
            </a:prstGeom>
          </p:spPr>
          <p:txBody>
            <a:bodyPr anchor="ctr" rtlCol="false" tIns="50800" lIns="50800" bIns="50800" rIns="50800"/>
            <a:lstStyle/>
            <a:p>
              <a:pPr algn="ctr">
                <a:lnSpc>
                  <a:spcPts val="2100"/>
                </a:lnSpc>
              </a:pPr>
            </a:p>
          </p:txBody>
        </p:sp>
      </p:grpSp>
      <p:grpSp>
        <p:nvGrpSpPr>
          <p:cNvPr name="Group 12" id="12"/>
          <p:cNvGrpSpPr/>
          <p:nvPr/>
        </p:nvGrpSpPr>
        <p:grpSpPr>
          <a:xfrm rot="0">
            <a:off x="2188220" y="4606812"/>
            <a:ext cx="6550793" cy="1073376"/>
            <a:chOff x="0" y="0"/>
            <a:chExt cx="1725312" cy="282700"/>
          </a:xfrm>
        </p:grpSpPr>
        <p:sp>
          <p:nvSpPr>
            <p:cNvPr name="Freeform 13" id="13"/>
            <p:cNvSpPr/>
            <p:nvPr/>
          </p:nvSpPr>
          <p:spPr>
            <a:xfrm flipH="false" flipV="false" rot="0">
              <a:off x="0" y="0"/>
              <a:ext cx="1725312" cy="282700"/>
            </a:xfrm>
            <a:custGeom>
              <a:avLst/>
              <a:gdLst/>
              <a:ahLst/>
              <a:cxnLst/>
              <a:rect r="r" b="b" t="t" l="l"/>
              <a:pathLst>
                <a:path h="282700" w="1725312">
                  <a:moveTo>
                    <a:pt x="0" y="0"/>
                  </a:moveTo>
                  <a:lnTo>
                    <a:pt x="1725312" y="0"/>
                  </a:lnTo>
                  <a:lnTo>
                    <a:pt x="1725312" y="282700"/>
                  </a:lnTo>
                  <a:lnTo>
                    <a:pt x="0" y="282700"/>
                  </a:lnTo>
                  <a:close/>
                </a:path>
              </a:pathLst>
            </a:custGeom>
            <a:solidFill>
              <a:srgbClr val="E4E4E4"/>
            </a:solidFill>
            <a:ln w="9525" cap="sq">
              <a:solidFill>
                <a:srgbClr val="2A2E3A"/>
              </a:solidFill>
              <a:prstDash val="solid"/>
              <a:miter/>
            </a:ln>
          </p:spPr>
        </p:sp>
        <p:sp>
          <p:nvSpPr>
            <p:cNvPr name="TextBox 14" id="14"/>
            <p:cNvSpPr txBox="true"/>
            <p:nvPr/>
          </p:nvSpPr>
          <p:spPr>
            <a:xfrm>
              <a:off x="0" y="-57150"/>
              <a:ext cx="1725312" cy="339850"/>
            </a:xfrm>
            <a:prstGeom prst="rect">
              <a:avLst/>
            </a:prstGeom>
          </p:spPr>
          <p:txBody>
            <a:bodyPr anchor="ctr" rtlCol="false" tIns="50800" lIns="50800" bIns="50800" rIns="50800"/>
            <a:lstStyle/>
            <a:p>
              <a:pPr algn="ctr">
                <a:lnSpc>
                  <a:spcPts val="4199"/>
                </a:lnSpc>
              </a:pPr>
              <a:r>
                <a:rPr lang="en-US" sz="2999">
                  <a:solidFill>
                    <a:srgbClr val="A20E20"/>
                  </a:solidFill>
                  <a:latin typeface="Helios Bold"/>
                </a:rPr>
                <a:t>Streamlit</a:t>
              </a:r>
            </a:p>
          </p:txBody>
        </p:sp>
      </p:grpSp>
    </p:spTree>
  </p:cSld>
  <p:clrMapOvr>
    <a:masterClrMapping/>
  </p:clrMapOvr>
  <p:transition spd="slow">
    <p:push dir="l"/>
  </p:transition>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10539587" y="15541"/>
            <a:ext cx="15080946" cy="10271459"/>
            <a:chOff x="0" y="0"/>
            <a:chExt cx="5475623" cy="3729384"/>
          </a:xfrm>
        </p:grpSpPr>
        <p:sp>
          <p:nvSpPr>
            <p:cNvPr name="Freeform 3" id="3"/>
            <p:cNvSpPr/>
            <p:nvPr/>
          </p:nvSpPr>
          <p:spPr>
            <a:xfrm flipH="false" flipV="false" rot="0">
              <a:off x="0" y="0"/>
              <a:ext cx="5475623" cy="3729384"/>
            </a:xfrm>
            <a:custGeom>
              <a:avLst/>
              <a:gdLst/>
              <a:ahLst/>
              <a:cxnLst/>
              <a:rect r="r" b="b" t="t" l="l"/>
              <a:pathLst>
                <a:path h="3729384" w="5475623">
                  <a:moveTo>
                    <a:pt x="3322462" y="3729384"/>
                  </a:moveTo>
                  <a:lnTo>
                    <a:pt x="0" y="3729384"/>
                  </a:lnTo>
                  <a:lnTo>
                    <a:pt x="2153161" y="0"/>
                  </a:lnTo>
                  <a:lnTo>
                    <a:pt x="5475623" y="0"/>
                  </a:lnTo>
                  <a:lnTo>
                    <a:pt x="3322462" y="3729384"/>
                  </a:lnTo>
                  <a:close/>
                </a:path>
              </a:pathLst>
            </a:custGeom>
            <a:solidFill>
              <a:srgbClr val="E8223B"/>
            </a:solidFill>
          </p:spPr>
        </p:sp>
        <p:sp>
          <p:nvSpPr>
            <p:cNvPr name="Freeform 4" id="4"/>
            <p:cNvSpPr/>
            <p:nvPr/>
          </p:nvSpPr>
          <p:spPr>
            <a:xfrm flipH="false" flipV="false" rot="0">
              <a:off x="0" y="0"/>
              <a:ext cx="5475623" cy="3729384"/>
            </a:xfrm>
            <a:custGeom>
              <a:avLst/>
              <a:gdLst/>
              <a:ahLst/>
              <a:cxnLst/>
              <a:rect r="r" b="b" t="t" l="l"/>
              <a:pathLst>
                <a:path h="3729384" w="5475623">
                  <a:moveTo>
                    <a:pt x="3322462" y="3729384"/>
                  </a:moveTo>
                  <a:lnTo>
                    <a:pt x="0" y="3729384"/>
                  </a:lnTo>
                  <a:lnTo>
                    <a:pt x="2153161" y="0"/>
                  </a:lnTo>
                  <a:lnTo>
                    <a:pt x="5475623" y="0"/>
                  </a:lnTo>
                  <a:lnTo>
                    <a:pt x="3322462" y="3729384"/>
                  </a:lnTo>
                  <a:close/>
                </a:path>
              </a:pathLst>
            </a:custGeom>
            <a:blipFill>
              <a:blip r:embed="rId2"/>
              <a:stretch>
                <a:fillRect l="-800" t="0" r="-20281" b="0"/>
              </a:stretch>
            </a:blipFill>
          </p:spPr>
        </p:sp>
      </p:grpSp>
      <p:grpSp>
        <p:nvGrpSpPr>
          <p:cNvPr name="Group 5" id="5"/>
          <p:cNvGrpSpPr/>
          <p:nvPr/>
        </p:nvGrpSpPr>
        <p:grpSpPr>
          <a:xfrm rot="0">
            <a:off x="2673750" y="2793242"/>
            <a:ext cx="4902054" cy="792724"/>
            <a:chOff x="0" y="0"/>
            <a:chExt cx="1291076" cy="208783"/>
          </a:xfrm>
        </p:grpSpPr>
        <p:sp>
          <p:nvSpPr>
            <p:cNvPr name="Freeform 6" id="6"/>
            <p:cNvSpPr/>
            <p:nvPr/>
          </p:nvSpPr>
          <p:spPr>
            <a:xfrm flipH="false" flipV="false" rot="0">
              <a:off x="0" y="0"/>
              <a:ext cx="1291076" cy="208783"/>
            </a:xfrm>
            <a:custGeom>
              <a:avLst/>
              <a:gdLst/>
              <a:ahLst/>
              <a:cxnLst/>
              <a:rect r="r" b="b" t="t" l="l"/>
              <a:pathLst>
                <a:path h="208783" w="1291076">
                  <a:moveTo>
                    <a:pt x="0" y="0"/>
                  </a:moveTo>
                  <a:lnTo>
                    <a:pt x="1291076" y="0"/>
                  </a:lnTo>
                  <a:lnTo>
                    <a:pt x="1291076" y="208783"/>
                  </a:lnTo>
                  <a:lnTo>
                    <a:pt x="0" y="208783"/>
                  </a:lnTo>
                  <a:close/>
                </a:path>
              </a:pathLst>
            </a:custGeom>
            <a:solidFill>
              <a:srgbClr val="E4E4E4"/>
            </a:solidFill>
            <a:ln w="9525" cap="sq">
              <a:solidFill>
                <a:srgbClr val="2A2E3A"/>
              </a:solidFill>
              <a:prstDash val="solid"/>
              <a:miter/>
            </a:ln>
          </p:spPr>
        </p:sp>
        <p:sp>
          <p:nvSpPr>
            <p:cNvPr name="TextBox 7" id="7"/>
            <p:cNvSpPr txBox="true"/>
            <p:nvPr/>
          </p:nvSpPr>
          <p:spPr>
            <a:xfrm>
              <a:off x="0" y="-57150"/>
              <a:ext cx="1291076" cy="265933"/>
            </a:xfrm>
            <a:prstGeom prst="rect">
              <a:avLst/>
            </a:prstGeom>
          </p:spPr>
          <p:txBody>
            <a:bodyPr anchor="ctr" rtlCol="false" tIns="50800" lIns="50800" bIns="50800" rIns="50800"/>
            <a:lstStyle/>
            <a:p>
              <a:pPr algn="ctr">
                <a:lnSpc>
                  <a:spcPts val="4199"/>
                </a:lnSpc>
              </a:pPr>
              <a:r>
                <a:rPr lang="en-US" sz="2999">
                  <a:solidFill>
                    <a:srgbClr val="A20E20"/>
                  </a:solidFill>
                  <a:latin typeface="Helios"/>
                </a:rPr>
                <a:t>Adaboost Regressor</a:t>
              </a:r>
            </a:p>
          </p:txBody>
        </p:sp>
      </p:grpSp>
      <p:sp>
        <p:nvSpPr>
          <p:cNvPr name="TextBox 8" id="8"/>
          <p:cNvSpPr txBox="true"/>
          <p:nvPr/>
        </p:nvSpPr>
        <p:spPr>
          <a:xfrm rot="0">
            <a:off x="786582" y="0"/>
            <a:ext cx="7062334" cy="1065820"/>
          </a:xfrm>
          <a:prstGeom prst="rect">
            <a:avLst/>
          </a:prstGeom>
        </p:spPr>
        <p:txBody>
          <a:bodyPr anchor="t" rtlCol="false" tIns="0" lIns="0" bIns="0" rIns="0">
            <a:spAutoFit/>
          </a:bodyPr>
          <a:lstStyle/>
          <a:p>
            <a:pPr>
              <a:lnSpc>
                <a:spcPts val="8419"/>
              </a:lnSpc>
            </a:pPr>
            <a:r>
              <a:rPr lang="en-US" sz="7015">
                <a:solidFill>
                  <a:srgbClr val="A20E20"/>
                </a:solidFill>
                <a:latin typeface="TT Hoves Bold"/>
              </a:rPr>
              <a:t>MODELS USED</a:t>
            </a:r>
          </a:p>
        </p:txBody>
      </p:sp>
      <p:grpSp>
        <p:nvGrpSpPr>
          <p:cNvPr name="Group 9" id="9"/>
          <p:cNvGrpSpPr/>
          <p:nvPr/>
        </p:nvGrpSpPr>
        <p:grpSpPr>
          <a:xfrm rot="-10800000">
            <a:off x="14447117" y="-331087"/>
            <a:ext cx="7681766" cy="3540443"/>
            <a:chOff x="0" y="0"/>
            <a:chExt cx="406400" cy="187305"/>
          </a:xfrm>
        </p:grpSpPr>
        <p:sp>
          <p:nvSpPr>
            <p:cNvPr name="Freeform 10" id="10"/>
            <p:cNvSpPr/>
            <p:nvPr/>
          </p:nvSpPr>
          <p:spPr>
            <a:xfrm flipH="false" flipV="false" rot="0">
              <a:off x="0" y="0"/>
              <a:ext cx="406400" cy="187305"/>
            </a:xfrm>
            <a:custGeom>
              <a:avLst/>
              <a:gdLst/>
              <a:ahLst/>
              <a:cxnLst/>
              <a:rect r="r" b="b" t="t" l="l"/>
              <a:pathLst>
                <a:path h="187305" w="406400">
                  <a:moveTo>
                    <a:pt x="203200" y="0"/>
                  </a:moveTo>
                  <a:lnTo>
                    <a:pt x="203200" y="0"/>
                  </a:lnTo>
                  <a:lnTo>
                    <a:pt x="406400" y="187305"/>
                  </a:lnTo>
                  <a:lnTo>
                    <a:pt x="0" y="187305"/>
                  </a:lnTo>
                  <a:lnTo>
                    <a:pt x="203200" y="0"/>
                  </a:lnTo>
                  <a:close/>
                </a:path>
              </a:pathLst>
            </a:custGeom>
            <a:solidFill>
              <a:srgbClr val="E8223B">
                <a:alpha val="80000"/>
              </a:srgbClr>
            </a:solidFill>
          </p:spPr>
        </p:sp>
        <p:sp>
          <p:nvSpPr>
            <p:cNvPr name="TextBox 11" id="11"/>
            <p:cNvSpPr txBox="true"/>
            <p:nvPr/>
          </p:nvSpPr>
          <p:spPr>
            <a:xfrm>
              <a:off x="127000" y="-38100"/>
              <a:ext cx="152400" cy="225405"/>
            </a:xfrm>
            <a:prstGeom prst="rect">
              <a:avLst/>
            </a:prstGeom>
          </p:spPr>
          <p:txBody>
            <a:bodyPr anchor="ctr" rtlCol="false" tIns="50800" lIns="50800" bIns="50800" rIns="50800"/>
            <a:lstStyle/>
            <a:p>
              <a:pPr algn="ctr">
                <a:lnSpc>
                  <a:spcPts val="2100"/>
                </a:lnSpc>
              </a:pPr>
            </a:p>
          </p:txBody>
        </p:sp>
      </p:grpSp>
      <p:grpSp>
        <p:nvGrpSpPr>
          <p:cNvPr name="Group 12" id="12"/>
          <p:cNvGrpSpPr/>
          <p:nvPr/>
        </p:nvGrpSpPr>
        <p:grpSpPr>
          <a:xfrm rot="0">
            <a:off x="2673750" y="3585966"/>
            <a:ext cx="4902054" cy="813331"/>
            <a:chOff x="0" y="0"/>
            <a:chExt cx="1291076" cy="214211"/>
          </a:xfrm>
        </p:grpSpPr>
        <p:sp>
          <p:nvSpPr>
            <p:cNvPr name="Freeform 13" id="13"/>
            <p:cNvSpPr/>
            <p:nvPr/>
          </p:nvSpPr>
          <p:spPr>
            <a:xfrm flipH="false" flipV="false" rot="0">
              <a:off x="0" y="0"/>
              <a:ext cx="1291076" cy="214211"/>
            </a:xfrm>
            <a:custGeom>
              <a:avLst/>
              <a:gdLst/>
              <a:ahLst/>
              <a:cxnLst/>
              <a:rect r="r" b="b" t="t" l="l"/>
              <a:pathLst>
                <a:path h="214211" w="1291076">
                  <a:moveTo>
                    <a:pt x="0" y="0"/>
                  </a:moveTo>
                  <a:lnTo>
                    <a:pt x="1291076" y="0"/>
                  </a:lnTo>
                  <a:lnTo>
                    <a:pt x="1291076" y="214211"/>
                  </a:lnTo>
                  <a:lnTo>
                    <a:pt x="0" y="214211"/>
                  </a:lnTo>
                  <a:close/>
                </a:path>
              </a:pathLst>
            </a:custGeom>
            <a:solidFill>
              <a:srgbClr val="E4E4E4"/>
            </a:solidFill>
            <a:ln w="9525" cap="sq">
              <a:solidFill>
                <a:srgbClr val="2A2E3A"/>
              </a:solidFill>
              <a:prstDash val="solid"/>
              <a:miter/>
            </a:ln>
          </p:spPr>
        </p:sp>
        <p:sp>
          <p:nvSpPr>
            <p:cNvPr name="TextBox 14" id="14"/>
            <p:cNvSpPr txBox="true"/>
            <p:nvPr/>
          </p:nvSpPr>
          <p:spPr>
            <a:xfrm>
              <a:off x="0" y="-57150"/>
              <a:ext cx="1291076" cy="271361"/>
            </a:xfrm>
            <a:prstGeom prst="rect">
              <a:avLst/>
            </a:prstGeom>
          </p:spPr>
          <p:txBody>
            <a:bodyPr anchor="ctr" rtlCol="false" tIns="50800" lIns="50800" bIns="50800" rIns="50800"/>
            <a:lstStyle/>
            <a:p>
              <a:pPr algn="ctr">
                <a:lnSpc>
                  <a:spcPts val="4199"/>
                </a:lnSpc>
              </a:pPr>
              <a:r>
                <a:rPr lang="en-US" sz="2999">
                  <a:solidFill>
                    <a:srgbClr val="A20E20"/>
                  </a:solidFill>
                  <a:latin typeface="Helios"/>
                </a:rPr>
                <a:t>Support Vector Regressor</a:t>
              </a:r>
            </a:p>
          </p:txBody>
        </p:sp>
      </p:grpSp>
      <p:grpSp>
        <p:nvGrpSpPr>
          <p:cNvPr name="Group 15" id="15"/>
          <p:cNvGrpSpPr/>
          <p:nvPr/>
        </p:nvGrpSpPr>
        <p:grpSpPr>
          <a:xfrm rot="0">
            <a:off x="2673750" y="4446922"/>
            <a:ext cx="4902054" cy="891302"/>
            <a:chOff x="0" y="0"/>
            <a:chExt cx="1291076" cy="234746"/>
          </a:xfrm>
        </p:grpSpPr>
        <p:sp>
          <p:nvSpPr>
            <p:cNvPr name="Freeform 16" id="16"/>
            <p:cNvSpPr/>
            <p:nvPr/>
          </p:nvSpPr>
          <p:spPr>
            <a:xfrm flipH="false" flipV="false" rot="0">
              <a:off x="0" y="0"/>
              <a:ext cx="1291076" cy="234746"/>
            </a:xfrm>
            <a:custGeom>
              <a:avLst/>
              <a:gdLst/>
              <a:ahLst/>
              <a:cxnLst/>
              <a:rect r="r" b="b" t="t" l="l"/>
              <a:pathLst>
                <a:path h="234746" w="1291076">
                  <a:moveTo>
                    <a:pt x="0" y="0"/>
                  </a:moveTo>
                  <a:lnTo>
                    <a:pt x="1291076" y="0"/>
                  </a:lnTo>
                  <a:lnTo>
                    <a:pt x="1291076" y="234746"/>
                  </a:lnTo>
                  <a:lnTo>
                    <a:pt x="0" y="234746"/>
                  </a:lnTo>
                  <a:close/>
                </a:path>
              </a:pathLst>
            </a:custGeom>
            <a:solidFill>
              <a:srgbClr val="E4E4E4"/>
            </a:solidFill>
            <a:ln w="9525" cap="sq">
              <a:solidFill>
                <a:srgbClr val="2A2E3A"/>
              </a:solidFill>
              <a:prstDash val="solid"/>
              <a:miter/>
            </a:ln>
          </p:spPr>
        </p:sp>
        <p:sp>
          <p:nvSpPr>
            <p:cNvPr name="TextBox 17" id="17"/>
            <p:cNvSpPr txBox="true"/>
            <p:nvPr/>
          </p:nvSpPr>
          <p:spPr>
            <a:xfrm>
              <a:off x="0" y="-57150"/>
              <a:ext cx="1291076" cy="291896"/>
            </a:xfrm>
            <a:prstGeom prst="rect">
              <a:avLst/>
            </a:prstGeom>
          </p:spPr>
          <p:txBody>
            <a:bodyPr anchor="ctr" rtlCol="false" tIns="50800" lIns="50800" bIns="50800" rIns="50800"/>
            <a:lstStyle/>
            <a:p>
              <a:pPr algn="ctr">
                <a:lnSpc>
                  <a:spcPts val="4199"/>
                </a:lnSpc>
              </a:pPr>
              <a:r>
                <a:rPr lang="en-US" sz="2999">
                  <a:solidFill>
                    <a:srgbClr val="A20E20"/>
                  </a:solidFill>
                  <a:latin typeface="Helios"/>
                </a:rPr>
                <a:t>Linear Regression</a:t>
              </a:r>
            </a:p>
          </p:txBody>
        </p:sp>
      </p:grpSp>
      <p:grpSp>
        <p:nvGrpSpPr>
          <p:cNvPr name="Group 18" id="18"/>
          <p:cNvGrpSpPr/>
          <p:nvPr/>
        </p:nvGrpSpPr>
        <p:grpSpPr>
          <a:xfrm rot="0">
            <a:off x="2673750" y="5385848"/>
            <a:ext cx="4902054" cy="810297"/>
            <a:chOff x="0" y="0"/>
            <a:chExt cx="1291076" cy="213411"/>
          </a:xfrm>
        </p:grpSpPr>
        <p:sp>
          <p:nvSpPr>
            <p:cNvPr name="Freeform 19" id="19"/>
            <p:cNvSpPr/>
            <p:nvPr/>
          </p:nvSpPr>
          <p:spPr>
            <a:xfrm flipH="false" flipV="false" rot="0">
              <a:off x="0" y="0"/>
              <a:ext cx="1291076" cy="213411"/>
            </a:xfrm>
            <a:custGeom>
              <a:avLst/>
              <a:gdLst/>
              <a:ahLst/>
              <a:cxnLst/>
              <a:rect r="r" b="b" t="t" l="l"/>
              <a:pathLst>
                <a:path h="213411" w="1291076">
                  <a:moveTo>
                    <a:pt x="0" y="0"/>
                  </a:moveTo>
                  <a:lnTo>
                    <a:pt x="1291076" y="0"/>
                  </a:lnTo>
                  <a:lnTo>
                    <a:pt x="1291076" y="213411"/>
                  </a:lnTo>
                  <a:lnTo>
                    <a:pt x="0" y="213411"/>
                  </a:lnTo>
                  <a:close/>
                </a:path>
              </a:pathLst>
            </a:custGeom>
            <a:solidFill>
              <a:srgbClr val="E4E4E4"/>
            </a:solidFill>
            <a:ln w="9525" cap="sq">
              <a:solidFill>
                <a:srgbClr val="2A2E3A"/>
              </a:solidFill>
              <a:prstDash val="solid"/>
              <a:miter/>
            </a:ln>
          </p:spPr>
        </p:sp>
        <p:sp>
          <p:nvSpPr>
            <p:cNvPr name="TextBox 20" id="20"/>
            <p:cNvSpPr txBox="true"/>
            <p:nvPr/>
          </p:nvSpPr>
          <p:spPr>
            <a:xfrm>
              <a:off x="0" y="-57150"/>
              <a:ext cx="1291076" cy="270561"/>
            </a:xfrm>
            <a:prstGeom prst="rect">
              <a:avLst/>
            </a:prstGeom>
          </p:spPr>
          <p:txBody>
            <a:bodyPr anchor="ctr" rtlCol="false" tIns="50800" lIns="50800" bIns="50800" rIns="50800"/>
            <a:lstStyle/>
            <a:p>
              <a:pPr algn="ctr">
                <a:lnSpc>
                  <a:spcPts val="4199"/>
                </a:lnSpc>
              </a:pPr>
              <a:r>
                <a:rPr lang="en-US" sz="2999">
                  <a:solidFill>
                    <a:srgbClr val="A20E20"/>
                  </a:solidFill>
                  <a:latin typeface="Helios"/>
                </a:rPr>
                <a:t>Feed Forward</a:t>
              </a:r>
            </a:p>
          </p:txBody>
        </p:sp>
      </p:grpSp>
      <p:grpSp>
        <p:nvGrpSpPr>
          <p:cNvPr name="Group 21" id="21"/>
          <p:cNvGrpSpPr/>
          <p:nvPr/>
        </p:nvGrpSpPr>
        <p:grpSpPr>
          <a:xfrm rot="0">
            <a:off x="2673750" y="6243770"/>
            <a:ext cx="4902054" cy="794511"/>
            <a:chOff x="0" y="0"/>
            <a:chExt cx="1291076" cy="209254"/>
          </a:xfrm>
        </p:grpSpPr>
        <p:sp>
          <p:nvSpPr>
            <p:cNvPr name="Freeform 22" id="22"/>
            <p:cNvSpPr/>
            <p:nvPr/>
          </p:nvSpPr>
          <p:spPr>
            <a:xfrm flipH="false" flipV="false" rot="0">
              <a:off x="0" y="0"/>
              <a:ext cx="1291076" cy="209254"/>
            </a:xfrm>
            <a:custGeom>
              <a:avLst/>
              <a:gdLst/>
              <a:ahLst/>
              <a:cxnLst/>
              <a:rect r="r" b="b" t="t" l="l"/>
              <a:pathLst>
                <a:path h="209254" w="1291076">
                  <a:moveTo>
                    <a:pt x="0" y="0"/>
                  </a:moveTo>
                  <a:lnTo>
                    <a:pt x="1291076" y="0"/>
                  </a:lnTo>
                  <a:lnTo>
                    <a:pt x="1291076" y="209254"/>
                  </a:lnTo>
                  <a:lnTo>
                    <a:pt x="0" y="209254"/>
                  </a:lnTo>
                  <a:close/>
                </a:path>
              </a:pathLst>
            </a:custGeom>
            <a:solidFill>
              <a:srgbClr val="E4E4E4"/>
            </a:solidFill>
            <a:ln w="9525" cap="sq">
              <a:solidFill>
                <a:srgbClr val="2A2E3A"/>
              </a:solidFill>
              <a:prstDash val="solid"/>
              <a:miter/>
            </a:ln>
          </p:spPr>
        </p:sp>
        <p:sp>
          <p:nvSpPr>
            <p:cNvPr name="TextBox 23" id="23"/>
            <p:cNvSpPr txBox="true"/>
            <p:nvPr/>
          </p:nvSpPr>
          <p:spPr>
            <a:xfrm>
              <a:off x="0" y="-57150"/>
              <a:ext cx="1291076" cy="266404"/>
            </a:xfrm>
            <a:prstGeom prst="rect">
              <a:avLst/>
            </a:prstGeom>
          </p:spPr>
          <p:txBody>
            <a:bodyPr anchor="ctr" rtlCol="false" tIns="50800" lIns="50800" bIns="50800" rIns="50800"/>
            <a:lstStyle/>
            <a:p>
              <a:pPr algn="ctr">
                <a:lnSpc>
                  <a:spcPts val="4199"/>
                </a:lnSpc>
              </a:pPr>
              <a:r>
                <a:rPr lang="en-US" sz="2999">
                  <a:solidFill>
                    <a:srgbClr val="A20E20"/>
                  </a:solidFill>
                  <a:latin typeface="Helios"/>
                </a:rPr>
                <a:t>K-means clustring</a:t>
              </a:r>
            </a:p>
          </p:txBody>
        </p:sp>
      </p:grpSp>
      <p:grpSp>
        <p:nvGrpSpPr>
          <p:cNvPr name="Group 24" id="24"/>
          <p:cNvGrpSpPr/>
          <p:nvPr/>
        </p:nvGrpSpPr>
        <p:grpSpPr>
          <a:xfrm rot="0">
            <a:off x="2673750" y="7034345"/>
            <a:ext cx="4902054" cy="825826"/>
            <a:chOff x="0" y="0"/>
            <a:chExt cx="1291076" cy="217501"/>
          </a:xfrm>
        </p:grpSpPr>
        <p:sp>
          <p:nvSpPr>
            <p:cNvPr name="Freeform 25" id="25"/>
            <p:cNvSpPr/>
            <p:nvPr/>
          </p:nvSpPr>
          <p:spPr>
            <a:xfrm flipH="false" flipV="false" rot="0">
              <a:off x="0" y="0"/>
              <a:ext cx="1291076" cy="217501"/>
            </a:xfrm>
            <a:custGeom>
              <a:avLst/>
              <a:gdLst/>
              <a:ahLst/>
              <a:cxnLst/>
              <a:rect r="r" b="b" t="t" l="l"/>
              <a:pathLst>
                <a:path h="217501" w="1291076">
                  <a:moveTo>
                    <a:pt x="0" y="0"/>
                  </a:moveTo>
                  <a:lnTo>
                    <a:pt x="1291076" y="0"/>
                  </a:lnTo>
                  <a:lnTo>
                    <a:pt x="1291076" y="217501"/>
                  </a:lnTo>
                  <a:lnTo>
                    <a:pt x="0" y="217501"/>
                  </a:lnTo>
                  <a:close/>
                </a:path>
              </a:pathLst>
            </a:custGeom>
            <a:solidFill>
              <a:srgbClr val="E4E4E4"/>
            </a:solidFill>
            <a:ln w="9525" cap="sq">
              <a:solidFill>
                <a:srgbClr val="2A2E3A"/>
              </a:solidFill>
              <a:prstDash val="solid"/>
              <a:miter/>
            </a:ln>
          </p:spPr>
        </p:sp>
        <p:sp>
          <p:nvSpPr>
            <p:cNvPr name="TextBox 26" id="26"/>
            <p:cNvSpPr txBox="true"/>
            <p:nvPr/>
          </p:nvSpPr>
          <p:spPr>
            <a:xfrm>
              <a:off x="0" y="-57150"/>
              <a:ext cx="1291076" cy="274651"/>
            </a:xfrm>
            <a:prstGeom prst="rect">
              <a:avLst/>
            </a:prstGeom>
          </p:spPr>
          <p:txBody>
            <a:bodyPr anchor="ctr" rtlCol="false" tIns="50800" lIns="50800" bIns="50800" rIns="50800"/>
            <a:lstStyle/>
            <a:p>
              <a:pPr algn="ctr">
                <a:lnSpc>
                  <a:spcPts val="4199"/>
                </a:lnSpc>
              </a:pPr>
              <a:r>
                <a:rPr lang="en-US" sz="2999">
                  <a:solidFill>
                    <a:srgbClr val="A20E20"/>
                  </a:solidFill>
                  <a:latin typeface="Helios"/>
                </a:rPr>
                <a:t>XGboostRegressor</a:t>
              </a:r>
            </a:p>
          </p:txBody>
        </p:sp>
      </p:grpSp>
      <p:grpSp>
        <p:nvGrpSpPr>
          <p:cNvPr name="Group 27" id="27"/>
          <p:cNvGrpSpPr/>
          <p:nvPr/>
        </p:nvGrpSpPr>
        <p:grpSpPr>
          <a:xfrm rot="0">
            <a:off x="2673750" y="1789973"/>
            <a:ext cx="4902054" cy="955040"/>
            <a:chOff x="0" y="0"/>
            <a:chExt cx="1291076" cy="251533"/>
          </a:xfrm>
        </p:grpSpPr>
        <p:sp>
          <p:nvSpPr>
            <p:cNvPr name="Freeform 28" id="28"/>
            <p:cNvSpPr/>
            <p:nvPr/>
          </p:nvSpPr>
          <p:spPr>
            <a:xfrm flipH="false" flipV="false" rot="0">
              <a:off x="0" y="0"/>
              <a:ext cx="1291076" cy="251533"/>
            </a:xfrm>
            <a:custGeom>
              <a:avLst/>
              <a:gdLst/>
              <a:ahLst/>
              <a:cxnLst/>
              <a:rect r="r" b="b" t="t" l="l"/>
              <a:pathLst>
                <a:path h="251533" w="1291076">
                  <a:moveTo>
                    <a:pt x="0" y="0"/>
                  </a:moveTo>
                  <a:lnTo>
                    <a:pt x="1291076" y="0"/>
                  </a:lnTo>
                  <a:lnTo>
                    <a:pt x="1291076" y="251533"/>
                  </a:lnTo>
                  <a:lnTo>
                    <a:pt x="0" y="251533"/>
                  </a:lnTo>
                  <a:close/>
                </a:path>
              </a:pathLst>
            </a:custGeom>
            <a:solidFill>
              <a:srgbClr val="E4E4E4"/>
            </a:solidFill>
            <a:ln w="9525" cap="sq">
              <a:solidFill>
                <a:srgbClr val="2A2E3A"/>
              </a:solidFill>
              <a:prstDash val="solid"/>
              <a:miter/>
            </a:ln>
          </p:spPr>
        </p:sp>
        <p:sp>
          <p:nvSpPr>
            <p:cNvPr name="TextBox 29" id="29"/>
            <p:cNvSpPr txBox="true"/>
            <p:nvPr/>
          </p:nvSpPr>
          <p:spPr>
            <a:xfrm>
              <a:off x="0" y="-57150"/>
              <a:ext cx="1291076" cy="308683"/>
            </a:xfrm>
            <a:prstGeom prst="rect">
              <a:avLst/>
            </a:prstGeom>
          </p:spPr>
          <p:txBody>
            <a:bodyPr anchor="ctr" rtlCol="false" tIns="50800" lIns="50800" bIns="50800" rIns="50800"/>
            <a:lstStyle/>
            <a:p>
              <a:pPr algn="ctr">
                <a:lnSpc>
                  <a:spcPts val="4199"/>
                </a:lnSpc>
              </a:pPr>
              <a:r>
                <a:rPr lang="en-US" sz="2999">
                  <a:solidFill>
                    <a:srgbClr val="A20E20"/>
                  </a:solidFill>
                  <a:latin typeface="Helios"/>
                </a:rPr>
                <a:t>Random Forest</a:t>
              </a:r>
            </a:p>
          </p:txBody>
        </p:sp>
      </p:grpSp>
      <p:grpSp>
        <p:nvGrpSpPr>
          <p:cNvPr name="Group 30" id="30"/>
          <p:cNvGrpSpPr/>
          <p:nvPr/>
        </p:nvGrpSpPr>
        <p:grpSpPr>
          <a:xfrm rot="0">
            <a:off x="2673750" y="7907796"/>
            <a:ext cx="4902054" cy="860956"/>
            <a:chOff x="0" y="0"/>
            <a:chExt cx="1291076" cy="226754"/>
          </a:xfrm>
        </p:grpSpPr>
        <p:sp>
          <p:nvSpPr>
            <p:cNvPr name="Freeform 31" id="31"/>
            <p:cNvSpPr/>
            <p:nvPr/>
          </p:nvSpPr>
          <p:spPr>
            <a:xfrm flipH="false" flipV="false" rot="0">
              <a:off x="0" y="0"/>
              <a:ext cx="1291076" cy="226754"/>
            </a:xfrm>
            <a:custGeom>
              <a:avLst/>
              <a:gdLst/>
              <a:ahLst/>
              <a:cxnLst/>
              <a:rect r="r" b="b" t="t" l="l"/>
              <a:pathLst>
                <a:path h="226754" w="1291076">
                  <a:moveTo>
                    <a:pt x="0" y="0"/>
                  </a:moveTo>
                  <a:lnTo>
                    <a:pt x="1291076" y="0"/>
                  </a:lnTo>
                  <a:lnTo>
                    <a:pt x="1291076" y="226754"/>
                  </a:lnTo>
                  <a:lnTo>
                    <a:pt x="0" y="226754"/>
                  </a:lnTo>
                  <a:close/>
                </a:path>
              </a:pathLst>
            </a:custGeom>
            <a:solidFill>
              <a:srgbClr val="E4E4E4"/>
            </a:solidFill>
            <a:ln w="9525" cap="sq">
              <a:solidFill>
                <a:srgbClr val="2A2E3A"/>
              </a:solidFill>
              <a:prstDash val="solid"/>
              <a:miter/>
            </a:ln>
          </p:spPr>
        </p:sp>
        <p:sp>
          <p:nvSpPr>
            <p:cNvPr name="TextBox 32" id="32"/>
            <p:cNvSpPr txBox="true"/>
            <p:nvPr/>
          </p:nvSpPr>
          <p:spPr>
            <a:xfrm>
              <a:off x="0" y="-57150"/>
              <a:ext cx="1291076" cy="283904"/>
            </a:xfrm>
            <a:prstGeom prst="rect">
              <a:avLst/>
            </a:prstGeom>
          </p:spPr>
          <p:txBody>
            <a:bodyPr anchor="ctr" rtlCol="false" tIns="50800" lIns="50800" bIns="50800" rIns="50800"/>
            <a:lstStyle/>
            <a:p>
              <a:pPr algn="ctr">
                <a:lnSpc>
                  <a:spcPts val="4199"/>
                </a:lnSpc>
              </a:pPr>
              <a:r>
                <a:rPr lang="en-US" sz="2999">
                  <a:solidFill>
                    <a:srgbClr val="A20E20"/>
                  </a:solidFill>
                  <a:latin typeface="Helios"/>
                </a:rPr>
                <a:t>DecisionTreeRegressor</a:t>
              </a:r>
            </a:p>
          </p:txBody>
        </p:sp>
      </p:grpSp>
      <p:grpSp>
        <p:nvGrpSpPr>
          <p:cNvPr name="Group 33" id="33"/>
          <p:cNvGrpSpPr/>
          <p:nvPr/>
        </p:nvGrpSpPr>
        <p:grpSpPr>
          <a:xfrm rot="0">
            <a:off x="2673750" y="8768751"/>
            <a:ext cx="4902054" cy="860956"/>
            <a:chOff x="0" y="0"/>
            <a:chExt cx="1291076" cy="226754"/>
          </a:xfrm>
        </p:grpSpPr>
        <p:sp>
          <p:nvSpPr>
            <p:cNvPr name="Freeform 34" id="34"/>
            <p:cNvSpPr/>
            <p:nvPr/>
          </p:nvSpPr>
          <p:spPr>
            <a:xfrm flipH="false" flipV="false" rot="0">
              <a:off x="0" y="0"/>
              <a:ext cx="1291076" cy="226754"/>
            </a:xfrm>
            <a:custGeom>
              <a:avLst/>
              <a:gdLst/>
              <a:ahLst/>
              <a:cxnLst/>
              <a:rect r="r" b="b" t="t" l="l"/>
              <a:pathLst>
                <a:path h="226754" w="1291076">
                  <a:moveTo>
                    <a:pt x="0" y="0"/>
                  </a:moveTo>
                  <a:lnTo>
                    <a:pt x="1291076" y="0"/>
                  </a:lnTo>
                  <a:lnTo>
                    <a:pt x="1291076" y="226754"/>
                  </a:lnTo>
                  <a:lnTo>
                    <a:pt x="0" y="226754"/>
                  </a:lnTo>
                  <a:close/>
                </a:path>
              </a:pathLst>
            </a:custGeom>
            <a:solidFill>
              <a:srgbClr val="E4E4E4"/>
            </a:solidFill>
            <a:ln w="9525" cap="sq">
              <a:solidFill>
                <a:srgbClr val="2A2E3A"/>
              </a:solidFill>
              <a:prstDash val="solid"/>
              <a:miter/>
            </a:ln>
          </p:spPr>
        </p:sp>
        <p:sp>
          <p:nvSpPr>
            <p:cNvPr name="TextBox 35" id="35"/>
            <p:cNvSpPr txBox="true"/>
            <p:nvPr/>
          </p:nvSpPr>
          <p:spPr>
            <a:xfrm>
              <a:off x="0" y="-57150"/>
              <a:ext cx="1291076" cy="283904"/>
            </a:xfrm>
            <a:prstGeom prst="rect">
              <a:avLst/>
            </a:prstGeom>
          </p:spPr>
          <p:txBody>
            <a:bodyPr anchor="ctr" rtlCol="false" tIns="50800" lIns="50800" bIns="50800" rIns="50800"/>
            <a:lstStyle/>
            <a:p>
              <a:pPr algn="ctr">
                <a:lnSpc>
                  <a:spcPts val="4199"/>
                </a:lnSpc>
              </a:pPr>
              <a:r>
                <a:rPr lang="en-US" sz="2999">
                  <a:solidFill>
                    <a:srgbClr val="A20E20"/>
                  </a:solidFill>
                  <a:latin typeface="Helios"/>
                </a:rPr>
                <a:t>GradientBoostRegressor</a:t>
              </a:r>
            </a:p>
          </p:txBody>
        </p:sp>
      </p:grpSp>
    </p:spTree>
  </p:cSld>
  <p:clrMapOvr>
    <a:masterClrMapping/>
  </p:clrMapOvr>
  <p:transition spd="slow">
    <p:push dir="l"/>
  </p:transition>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4895775" y="1762587"/>
            <a:ext cx="8496449" cy="8238380"/>
          </a:xfrm>
          <a:custGeom>
            <a:avLst/>
            <a:gdLst/>
            <a:ahLst/>
            <a:cxnLst/>
            <a:rect r="r" b="b" t="t" l="l"/>
            <a:pathLst>
              <a:path h="8238380" w="8496449">
                <a:moveTo>
                  <a:pt x="0" y="0"/>
                </a:moveTo>
                <a:lnTo>
                  <a:pt x="8496450" y="0"/>
                </a:lnTo>
                <a:lnTo>
                  <a:pt x="8496450" y="8238380"/>
                </a:lnTo>
                <a:lnTo>
                  <a:pt x="0" y="8238380"/>
                </a:lnTo>
                <a:lnTo>
                  <a:pt x="0" y="0"/>
                </a:lnTo>
                <a:close/>
              </a:path>
            </a:pathLst>
          </a:custGeom>
          <a:blipFill>
            <a:blip r:embed="rId2"/>
            <a:stretch>
              <a:fillRect l="0" t="0" r="0" b="0"/>
            </a:stretch>
          </a:blipFill>
        </p:spPr>
      </p:sp>
      <p:sp>
        <p:nvSpPr>
          <p:cNvPr name="TextBox 3" id="3"/>
          <p:cNvSpPr txBox="true"/>
          <p:nvPr/>
        </p:nvSpPr>
        <p:spPr>
          <a:xfrm rot="0">
            <a:off x="1028700" y="652232"/>
            <a:ext cx="4965979" cy="809625"/>
          </a:xfrm>
          <a:prstGeom prst="rect">
            <a:avLst/>
          </a:prstGeom>
        </p:spPr>
        <p:txBody>
          <a:bodyPr anchor="t" rtlCol="false" tIns="0" lIns="0" bIns="0" rIns="0">
            <a:spAutoFit/>
          </a:bodyPr>
          <a:lstStyle/>
          <a:p>
            <a:pPr>
              <a:lnSpc>
                <a:spcPts val="6301"/>
              </a:lnSpc>
            </a:pPr>
            <a:r>
              <a:rPr lang="en-US" sz="5251">
                <a:solidFill>
                  <a:srgbClr val="A20E20"/>
                </a:solidFill>
                <a:latin typeface="TT Hoves Bold"/>
              </a:rPr>
              <a:t>FLOW CHART</a:t>
            </a:r>
          </a:p>
        </p:txBody>
      </p:sp>
    </p:spTree>
  </p:cSld>
  <p:clrMapOvr>
    <a:masterClrMapping/>
  </p:clrMapOvr>
  <p:transition spd="slow">
    <p:push dir="l"/>
  </p:transition>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10800000">
            <a:off x="-324259" y="-2727870"/>
            <a:ext cx="21853498" cy="5455740"/>
            <a:chOff x="0" y="0"/>
            <a:chExt cx="1012092" cy="252670"/>
          </a:xfrm>
        </p:grpSpPr>
        <p:sp>
          <p:nvSpPr>
            <p:cNvPr name="Freeform 3" id="3"/>
            <p:cNvSpPr/>
            <p:nvPr/>
          </p:nvSpPr>
          <p:spPr>
            <a:xfrm flipH="false" flipV="false" rot="0">
              <a:off x="0" y="0"/>
              <a:ext cx="1012092" cy="252670"/>
            </a:xfrm>
            <a:custGeom>
              <a:avLst/>
              <a:gdLst/>
              <a:ahLst/>
              <a:cxnLst/>
              <a:rect r="r" b="b" t="t" l="l"/>
              <a:pathLst>
                <a:path h="252670" w="1012092">
                  <a:moveTo>
                    <a:pt x="203200" y="0"/>
                  </a:moveTo>
                  <a:lnTo>
                    <a:pt x="808892" y="0"/>
                  </a:lnTo>
                  <a:lnTo>
                    <a:pt x="1012092" y="252670"/>
                  </a:lnTo>
                  <a:lnTo>
                    <a:pt x="0" y="252670"/>
                  </a:lnTo>
                  <a:lnTo>
                    <a:pt x="203200" y="0"/>
                  </a:lnTo>
                  <a:close/>
                </a:path>
              </a:pathLst>
            </a:custGeom>
            <a:solidFill>
              <a:srgbClr val="E8223B"/>
            </a:solidFill>
          </p:spPr>
        </p:sp>
        <p:sp>
          <p:nvSpPr>
            <p:cNvPr name="TextBox 4" id="4"/>
            <p:cNvSpPr txBox="true"/>
            <p:nvPr/>
          </p:nvSpPr>
          <p:spPr>
            <a:xfrm>
              <a:off x="127000" y="-38100"/>
              <a:ext cx="758092" cy="290770"/>
            </a:xfrm>
            <a:prstGeom prst="rect">
              <a:avLst/>
            </a:prstGeom>
          </p:spPr>
          <p:txBody>
            <a:bodyPr anchor="ctr" rtlCol="false" tIns="50800" lIns="50800" bIns="50800" rIns="50800"/>
            <a:lstStyle/>
            <a:p>
              <a:pPr algn="ctr">
                <a:lnSpc>
                  <a:spcPts val="2100"/>
                </a:lnSpc>
              </a:pPr>
            </a:p>
          </p:txBody>
        </p:sp>
      </p:grpSp>
      <p:grpSp>
        <p:nvGrpSpPr>
          <p:cNvPr name="Group 5" id="5"/>
          <p:cNvGrpSpPr/>
          <p:nvPr/>
        </p:nvGrpSpPr>
        <p:grpSpPr>
          <a:xfrm rot="-10800000">
            <a:off x="-6258005" y="-88241"/>
            <a:ext cx="15118279" cy="3185392"/>
            <a:chOff x="0" y="0"/>
            <a:chExt cx="1216146" cy="256240"/>
          </a:xfrm>
        </p:grpSpPr>
        <p:sp>
          <p:nvSpPr>
            <p:cNvPr name="Freeform 6" id="6"/>
            <p:cNvSpPr/>
            <p:nvPr/>
          </p:nvSpPr>
          <p:spPr>
            <a:xfrm flipH="false" flipV="false" rot="0">
              <a:off x="0" y="0"/>
              <a:ext cx="1216146" cy="256240"/>
            </a:xfrm>
            <a:custGeom>
              <a:avLst/>
              <a:gdLst/>
              <a:ahLst/>
              <a:cxnLst/>
              <a:rect r="r" b="b" t="t" l="l"/>
              <a:pathLst>
                <a:path h="256240" w="1216146">
                  <a:moveTo>
                    <a:pt x="203200" y="0"/>
                  </a:moveTo>
                  <a:lnTo>
                    <a:pt x="1012946" y="0"/>
                  </a:lnTo>
                  <a:lnTo>
                    <a:pt x="1216146" y="256240"/>
                  </a:lnTo>
                  <a:lnTo>
                    <a:pt x="0" y="256240"/>
                  </a:lnTo>
                  <a:lnTo>
                    <a:pt x="203200" y="0"/>
                  </a:lnTo>
                  <a:close/>
                </a:path>
              </a:pathLst>
            </a:custGeom>
            <a:solidFill>
              <a:srgbClr val="A20E20"/>
            </a:solidFill>
          </p:spPr>
        </p:sp>
        <p:sp>
          <p:nvSpPr>
            <p:cNvPr name="TextBox 7" id="7"/>
            <p:cNvSpPr txBox="true"/>
            <p:nvPr/>
          </p:nvSpPr>
          <p:spPr>
            <a:xfrm>
              <a:off x="127000" y="-38100"/>
              <a:ext cx="962146" cy="294340"/>
            </a:xfrm>
            <a:prstGeom prst="rect">
              <a:avLst/>
            </a:prstGeom>
          </p:spPr>
          <p:txBody>
            <a:bodyPr anchor="ctr" rtlCol="false" tIns="50800" lIns="50800" bIns="50800" rIns="50800"/>
            <a:lstStyle/>
            <a:p>
              <a:pPr algn="ctr">
                <a:lnSpc>
                  <a:spcPts val="2100"/>
                </a:lnSpc>
              </a:pPr>
            </a:p>
          </p:txBody>
        </p:sp>
      </p:grpSp>
      <p:sp>
        <p:nvSpPr>
          <p:cNvPr name="TextBox 8" id="8"/>
          <p:cNvSpPr txBox="true"/>
          <p:nvPr/>
        </p:nvSpPr>
        <p:spPr>
          <a:xfrm rot="0">
            <a:off x="1057662" y="882901"/>
            <a:ext cx="6211801" cy="1285875"/>
          </a:xfrm>
          <a:prstGeom prst="rect">
            <a:avLst/>
          </a:prstGeom>
        </p:spPr>
        <p:txBody>
          <a:bodyPr anchor="t" rtlCol="false" tIns="0" lIns="0" bIns="0" rIns="0">
            <a:spAutoFit/>
          </a:bodyPr>
          <a:lstStyle/>
          <a:p>
            <a:pPr>
              <a:lnSpc>
                <a:spcPts val="10199"/>
              </a:lnSpc>
            </a:pPr>
            <a:r>
              <a:rPr lang="en-US" sz="8499">
                <a:solidFill>
                  <a:srgbClr val="FFFFFF"/>
                </a:solidFill>
                <a:latin typeface="TT Hoves Bold"/>
              </a:rPr>
              <a:t>Our Goals</a:t>
            </a:r>
          </a:p>
        </p:txBody>
      </p:sp>
      <p:grpSp>
        <p:nvGrpSpPr>
          <p:cNvPr name="Group 9" id="9"/>
          <p:cNvGrpSpPr/>
          <p:nvPr/>
        </p:nvGrpSpPr>
        <p:grpSpPr>
          <a:xfrm rot="0">
            <a:off x="2697711" y="3697226"/>
            <a:ext cx="5070039" cy="5071653"/>
            <a:chOff x="0" y="0"/>
            <a:chExt cx="6760052" cy="6762204"/>
          </a:xfrm>
        </p:grpSpPr>
        <p:grpSp>
          <p:nvGrpSpPr>
            <p:cNvPr name="Group 10" id="10"/>
            <p:cNvGrpSpPr/>
            <p:nvPr/>
          </p:nvGrpSpPr>
          <p:grpSpPr>
            <a:xfrm rot="0">
              <a:off x="0" y="0"/>
              <a:ext cx="6760052" cy="6762204"/>
              <a:chOff x="0" y="0"/>
              <a:chExt cx="1335319" cy="1335744"/>
            </a:xfrm>
          </p:grpSpPr>
          <p:sp>
            <p:nvSpPr>
              <p:cNvPr name="Freeform 11" id="11"/>
              <p:cNvSpPr/>
              <p:nvPr/>
            </p:nvSpPr>
            <p:spPr>
              <a:xfrm flipH="false" flipV="false" rot="0">
                <a:off x="0" y="0"/>
                <a:ext cx="1335319" cy="1335744"/>
              </a:xfrm>
              <a:custGeom>
                <a:avLst/>
                <a:gdLst/>
                <a:ahLst/>
                <a:cxnLst/>
                <a:rect r="r" b="b" t="t" l="l"/>
                <a:pathLst>
                  <a:path h="1335744" w="1335319">
                    <a:moveTo>
                      <a:pt x="0" y="0"/>
                    </a:moveTo>
                    <a:lnTo>
                      <a:pt x="1335319" y="0"/>
                    </a:lnTo>
                    <a:lnTo>
                      <a:pt x="1335319" y="1335744"/>
                    </a:lnTo>
                    <a:lnTo>
                      <a:pt x="0" y="1335744"/>
                    </a:lnTo>
                    <a:close/>
                  </a:path>
                </a:pathLst>
              </a:custGeom>
              <a:solidFill>
                <a:srgbClr val="E4E4E4"/>
              </a:solidFill>
              <a:ln w="9525" cap="sq">
                <a:solidFill>
                  <a:srgbClr val="2A2E3A"/>
                </a:solidFill>
                <a:prstDash val="solid"/>
                <a:miter/>
              </a:ln>
            </p:spPr>
          </p:sp>
          <p:sp>
            <p:nvSpPr>
              <p:cNvPr name="TextBox 12" id="12"/>
              <p:cNvSpPr txBox="true"/>
              <p:nvPr/>
            </p:nvSpPr>
            <p:spPr>
              <a:xfrm>
                <a:off x="0" y="-38100"/>
                <a:ext cx="1335319" cy="1373844"/>
              </a:xfrm>
              <a:prstGeom prst="rect">
                <a:avLst/>
              </a:prstGeom>
            </p:spPr>
            <p:txBody>
              <a:bodyPr anchor="ctr" rtlCol="false" tIns="50800" lIns="50800" bIns="50800" rIns="50800"/>
              <a:lstStyle/>
              <a:p>
                <a:pPr algn="ctr">
                  <a:lnSpc>
                    <a:spcPts val="2100"/>
                  </a:lnSpc>
                </a:pPr>
              </a:p>
            </p:txBody>
          </p:sp>
        </p:grpSp>
        <p:sp>
          <p:nvSpPr>
            <p:cNvPr name="TextBox 13" id="13"/>
            <p:cNvSpPr txBox="true"/>
            <p:nvPr/>
          </p:nvSpPr>
          <p:spPr>
            <a:xfrm rot="0">
              <a:off x="840377" y="3755713"/>
              <a:ext cx="5075997" cy="701675"/>
            </a:xfrm>
            <a:prstGeom prst="rect">
              <a:avLst/>
            </a:prstGeom>
          </p:spPr>
          <p:txBody>
            <a:bodyPr anchor="t" rtlCol="false" tIns="0" lIns="0" bIns="0" rIns="0">
              <a:spAutoFit/>
            </a:bodyPr>
            <a:lstStyle/>
            <a:p>
              <a:pPr algn="ctr" marL="0" indent="0" lvl="0">
                <a:lnSpc>
                  <a:spcPts val="4079"/>
                </a:lnSpc>
                <a:spcBef>
                  <a:spcPct val="0"/>
                </a:spcBef>
              </a:pPr>
              <a:r>
                <a:rPr lang="en-US" sz="3399" u="none">
                  <a:solidFill>
                    <a:srgbClr val="2A2E3A"/>
                  </a:solidFill>
                  <a:latin typeface="Helios Bold"/>
                </a:rPr>
                <a:t>Goal # 1</a:t>
              </a:r>
            </a:p>
          </p:txBody>
        </p:sp>
        <p:sp>
          <p:nvSpPr>
            <p:cNvPr name="TextBox 14" id="14"/>
            <p:cNvSpPr txBox="true"/>
            <p:nvPr/>
          </p:nvSpPr>
          <p:spPr>
            <a:xfrm rot="0">
              <a:off x="840377" y="4620495"/>
              <a:ext cx="5075997" cy="1093470"/>
            </a:xfrm>
            <a:prstGeom prst="rect">
              <a:avLst/>
            </a:prstGeom>
          </p:spPr>
          <p:txBody>
            <a:bodyPr anchor="t" rtlCol="false" tIns="0" lIns="0" bIns="0" rIns="0">
              <a:spAutoFit/>
            </a:bodyPr>
            <a:lstStyle/>
            <a:p>
              <a:pPr algn="ctr">
                <a:lnSpc>
                  <a:spcPts val="3359"/>
                </a:lnSpc>
              </a:pPr>
              <a:r>
                <a:rPr lang="en-US" sz="2400">
                  <a:solidFill>
                    <a:srgbClr val="2A2E3A"/>
                  </a:solidFill>
                  <a:latin typeface="Arimo"/>
                </a:rPr>
                <a:t>To predict the spending limit</a:t>
              </a:r>
            </a:p>
          </p:txBody>
        </p:sp>
        <p:grpSp>
          <p:nvGrpSpPr>
            <p:cNvPr name="Group 15" id="15"/>
            <p:cNvGrpSpPr/>
            <p:nvPr/>
          </p:nvGrpSpPr>
          <p:grpSpPr>
            <a:xfrm rot="0">
              <a:off x="2580236" y="1362671"/>
              <a:ext cx="1599580" cy="1599580"/>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8223B"/>
              </a:solidFill>
            </p:spPr>
          </p:sp>
          <p:sp>
            <p:nvSpPr>
              <p:cNvPr name="TextBox 17" id="17"/>
              <p:cNvSpPr txBox="true"/>
              <p:nvPr/>
            </p:nvSpPr>
            <p:spPr>
              <a:xfrm>
                <a:off x="76200" y="38100"/>
                <a:ext cx="660400" cy="698500"/>
              </a:xfrm>
              <a:prstGeom prst="rect">
                <a:avLst/>
              </a:prstGeom>
            </p:spPr>
            <p:txBody>
              <a:bodyPr anchor="ctr" rtlCol="false" tIns="50800" lIns="50800" bIns="50800" rIns="50800"/>
              <a:lstStyle/>
              <a:p>
                <a:pPr algn="ctr">
                  <a:lnSpc>
                    <a:spcPts val="2100"/>
                  </a:lnSpc>
                </a:pPr>
              </a:p>
            </p:txBody>
          </p:sp>
        </p:grpSp>
        <p:sp>
          <p:nvSpPr>
            <p:cNvPr name="Freeform 18" id="18"/>
            <p:cNvSpPr/>
            <p:nvPr/>
          </p:nvSpPr>
          <p:spPr>
            <a:xfrm flipH="false" flipV="false" rot="0">
              <a:off x="3059283" y="1759702"/>
              <a:ext cx="641486" cy="805519"/>
            </a:xfrm>
            <a:custGeom>
              <a:avLst/>
              <a:gdLst/>
              <a:ahLst/>
              <a:cxnLst/>
              <a:rect r="r" b="b" t="t" l="l"/>
              <a:pathLst>
                <a:path h="805519" w="641486">
                  <a:moveTo>
                    <a:pt x="0" y="0"/>
                  </a:moveTo>
                  <a:lnTo>
                    <a:pt x="641486" y="0"/>
                  </a:lnTo>
                  <a:lnTo>
                    <a:pt x="641486" y="805519"/>
                  </a:lnTo>
                  <a:lnTo>
                    <a:pt x="0" y="80551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grpSp>
        <p:nvGrpSpPr>
          <p:cNvPr name="Group 19" id="19"/>
          <p:cNvGrpSpPr/>
          <p:nvPr/>
        </p:nvGrpSpPr>
        <p:grpSpPr>
          <a:xfrm rot="0">
            <a:off x="9329955" y="3697226"/>
            <a:ext cx="5070039" cy="5071653"/>
            <a:chOff x="0" y="0"/>
            <a:chExt cx="6760052" cy="6762204"/>
          </a:xfrm>
        </p:grpSpPr>
        <p:grpSp>
          <p:nvGrpSpPr>
            <p:cNvPr name="Group 20" id="20"/>
            <p:cNvGrpSpPr/>
            <p:nvPr/>
          </p:nvGrpSpPr>
          <p:grpSpPr>
            <a:xfrm rot="0">
              <a:off x="0" y="0"/>
              <a:ext cx="6760052" cy="6762204"/>
              <a:chOff x="0" y="0"/>
              <a:chExt cx="1335319" cy="1335744"/>
            </a:xfrm>
          </p:grpSpPr>
          <p:sp>
            <p:nvSpPr>
              <p:cNvPr name="Freeform 21" id="21"/>
              <p:cNvSpPr/>
              <p:nvPr/>
            </p:nvSpPr>
            <p:spPr>
              <a:xfrm flipH="false" flipV="false" rot="0">
                <a:off x="0" y="0"/>
                <a:ext cx="1335319" cy="1335744"/>
              </a:xfrm>
              <a:custGeom>
                <a:avLst/>
                <a:gdLst/>
                <a:ahLst/>
                <a:cxnLst/>
                <a:rect r="r" b="b" t="t" l="l"/>
                <a:pathLst>
                  <a:path h="1335744" w="1335319">
                    <a:moveTo>
                      <a:pt x="0" y="0"/>
                    </a:moveTo>
                    <a:lnTo>
                      <a:pt x="1335319" y="0"/>
                    </a:lnTo>
                    <a:lnTo>
                      <a:pt x="1335319" y="1335744"/>
                    </a:lnTo>
                    <a:lnTo>
                      <a:pt x="0" y="1335744"/>
                    </a:lnTo>
                    <a:close/>
                  </a:path>
                </a:pathLst>
              </a:custGeom>
              <a:solidFill>
                <a:srgbClr val="E4E4E4"/>
              </a:solidFill>
              <a:ln w="9525" cap="sq">
                <a:solidFill>
                  <a:srgbClr val="2A2E3A"/>
                </a:solidFill>
                <a:prstDash val="solid"/>
                <a:miter/>
              </a:ln>
            </p:spPr>
          </p:sp>
          <p:sp>
            <p:nvSpPr>
              <p:cNvPr name="TextBox 22" id="22"/>
              <p:cNvSpPr txBox="true"/>
              <p:nvPr/>
            </p:nvSpPr>
            <p:spPr>
              <a:xfrm>
                <a:off x="0" y="-38100"/>
                <a:ext cx="1335319" cy="1373844"/>
              </a:xfrm>
              <a:prstGeom prst="rect">
                <a:avLst/>
              </a:prstGeom>
            </p:spPr>
            <p:txBody>
              <a:bodyPr anchor="ctr" rtlCol="false" tIns="50800" lIns="50800" bIns="50800" rIns="50800"/>
              <a:lstStyle/>
              <a:p>
                <a:pPr algn="ctr">
                  <a:lnSpc>
                    <a:spcPts val="2100"/>
                  </a:lnSpc>
                </a:pPr>
              </a:p>
            </p:txBody>
          </p:sp>
        </p:grpSp>
        <p:sp>
          <p:nvSpPr>
            <p:cNvPr name="TextBox 23" id="23"/>
            <p:cNvSpPr txBox="true"/>
            <p:nvPr/>
          </p:nvSpPr>
          <p:spPr>
            <a:xfrm rot="0">
              <a:off x="842028" y="3755713"/>
              <a:ext cx="5075997" cy="701675"/>
            </a:xfrm>
            <a:prstGeom prst="rect">
              <a:avLst/>
            </a:prstGeom>
          </p:spPr>
          <p:txBody>
            <a:bodyPr anchor="t" rtlCol="false" tIns="0" lIns="0" bIns="0" rIns="0">
              <a:spAutoFit/>
            </a:bodyPr>
            <a:lstStyle/>
            <a:p>
              <a:pPr algn="ctr" marL="0" indent="0" lvl="0">
                <a:lnSpc>
                  <a:spcPts val="4079"/>
                </a:lnSpc>
                <a:spcBef>
                  <a:spcPct val="0"/>
                </a:spcBef>
              </a:pPr>
              <a:r>
                <a:rPr lang="en-US" sz="3399" u="none">
                  <a:solidFill>
                    <a:srgbClr val="2A2E3A"/>
                  </a:solidFill>
                  <a:latin typeface="Helios Bold"/>
                </a:rPr>
                <a:t>Goal # 2</a:t>
              </a:r>
            </a:p>
          </p:txBody>
        </p:sp>
        <p:sp>
          <p:nvSpPr>
            <p:cNvPr name="TextBox 24" id="24"/>
            <p:cNvSpPr txBox="true"/>
            <p:nvPr/>
          </p:nvSpPr>
          <p:spPr>
            <a:xfrm rot="0">
              <a:off x="842028" y="4620495"/>
              <a:ext cx="5075997" cy="1093470"/>
            </a:xfrm>
            <a:prstGeom prst="rect">
              <a:avLst/>
            </a:prstGeom>
          </p:spPr>
          <p:txBody>
            <a:bodyPr anchor="t" rtlCol="false" tIns="0" lIns="0" bIns="0" rIns="0">
              <a:spAutoFit/>
            </a:bodyPr>
            <a:lstStyle/>
            <a:p>
              <a:pPr algn="ctr">
                <a:lnSpc>
                  <a:spcPts val="3359"/>
                </a:lnSpc>
              </a:pPr>
              <a:r>
                <a:rPr lang="en-US" sz="2400">
                  <a:solidFill>
                    <a:srgbClr val="2A2E3A"/>
                  </a:solidFill>
                  <a:latin typeface="Arimo"/>
                </a:rPr>
                <a:t>To calculate ROI based on users input</a:t>
              </a:r>
            </a:p>
          </p:txBody>
        </p:sp>
        <p:grpSp>
          <p:nvGrpSpPr>
            <p:cNvPr name="Group 25" id="25"/>
            <p:cNvGrpSpPr/>
            <p:nvPr/>
          </p:nvGrpSpPr>
          <p:grpSpPr>
            <a:xfrm rot="0">
              <a:off x="2580236" y="1362671"/>
              <a:ext cx="1599580" cy="1599580"/>
              <a:chOff x="0" y="0"/>
              <a:chExt cx="812800" cy="812800"/>
            </a:xfrm>
          </p:grpSpPr>
          <p:sp>
            <p:nvSpPr>
              <p:cNvPr name="Freeform 26" id="2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8223B"/>
              </a:solidFill>
            </p:spPr>
          </p:sp>
          <p:sp>
            <p:nvSpPr>
              <p:cNvPr name="TextBox 27" id="27"/>
              <p:cNvSpPr txBox="true"/>
              <p:nvPr/>
            </p:nvSpPr>
            <p:spPr>
              <a:xfrm>
                <a:off x="76200" y="38100"/>
                <a:ext cx="660400" cy="698500"/>
              </a:xfrm>
              <a:prstGeom prst="rect">
                <a:avLst/>
              </a:prstGeom>
            </p:spPr>
            <p:txBody>
              <a:bodyPr anchor="ctr" rtlCol="false" tIns="50800" lIns="50800" bIns="50800" rIns="50800"/>
              <a:lstStyle/>
              <a:p>
                <a:pPr algn="ctr">
                  <a:lnSpc>
                    <a:spcPts val="2100"/>
                  </a:lnSpc>
                </a:pPr>
              </a:p>
            </p:txBody>
          </p:sp>
        </p:grpSp>
        <p:sp>
          <p:nvSpPr>
            <p:cNvPr name="Freeform 28" id="28"/>
            <p:cNvSpPr/>
            <p:nvPr/>
          </p:nvSpPr>
          <p:spPr>
            <a:xfrm flipH="false" flipV="false" rot="0">
              <a:off x="2988366" y="1823497"/>
              <a:ext cx="783321" cy="677929"/>
            </a:xfrm>
            <a:custGeom>
              <a:avLst/>
              <a:gdLst/>
              <a:ahLst/>
              <a:cxnLst/>
              <a:rect r="r" b="b" t="t" l="l"/>
              <a:pathLst>
                <a:path h="677929" w="783321">
                  <a:moveTo>
                    <a:pt x="0" y="0"/>
                  </a:moveTo>
                  <a:lnTo>
                    <a:pt x="783321" y="0"/>
                  </a:lnTo>
                  <a:lnTo>
                    <a:pt x="783321" y="677929"/>
                  </a:lnTo>
                  <a:lnTo>
                    <a:pt x="0" y="67792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sp>
        <p:nvSpPr>
          <p:cNvPr name="Freeform 29" id="29"/>
          <p:cNvSpPr/>
          <p:nvPr/>
        </p:nvSpPr>
        <p:spPr>
          <a:xfrm flipH="false" flipV="false" rot="0">
            <a:off x="14399994" y="5079100"/>
            <a:ext cx="648573" cy="479944"/>
          </a:xfrm>
          <a:custGeom>
            <a:avLst/>
            <a:gdLst/>
            <a:ahLst/>
            <a:cxnLst/>
            <a:rect r="r" b="b" t="t" l="l"/>
            <a:pathLst>
              <a:path h="479944" w="648573">
                <a:moveTo>
                  <a:pt x="0" y="0"/>
                </a:moveTo>
                <a:lnTo>
                  <a:pt x="648573" y="0"/>
                </a:lnTo>
                <a:lnTo>
                  <a:pt x="648573" y="479943"/>
                </a:lnTo>
                <a:lnTo>
                  <a:pt x="0" y="47994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10800000">
            <a:off x="-4594198" y="-1321890"/>
            <a:ext cx="21853498" cy="3044620"/>
            <a:chOff x="0" y="0"/>
            <a:chExt cx="1012092" cy="141004"/>
          </a:xfrm>
        </p:grpSpPr>
        <p:sp>
          <p:nvSpPr>
            <p:cNvPr name="Freeform 3" id="3"/>
            <p:cNvSpPr/>
            <p:nvPr/>
          </p:nvSpPr>
          <p:spPr>
            <a:xfrm flipH="false" flipV="false" rot="0">
              <a:off x="0" y="0"/>
              <a:ext cx="1012092" cy="141004"/>
            </a:xfrm>
            <a:custGeom>
              <a:avLst/>
              <a:gdLst/>
              <a:ahLst/>
              <a:cxnLst/>
              <a:rect r="r" b="b" t="t" l="l"/>
              <a:pathLst>
                <a:path h="141004" w="1012092">
                  <a:moveTo>
                    <a:pt x="203200" y="0"/>
                  </a:moveTo>
                  <a:lnTo>
                    <a:pt x="808892" y="0"/>
                  </a:lnTo>
                  <a:lnTo>
                    <a:pt x="1012092" y="141004"/>
                  </a:lnTo>
                  <a:lnTo>
                    <a:pt x="0" y="141004"/>
                  </a:lnTo>
                  <a:lnTo>
                    <a:pt x="203200" y="0"/>
                  </a:lnTo>
                  <a:close/>
                </a:path>
              </a:pathLst>
            </a:custGeom>
            <a:solidFill>
              <a:srgbClr val="A20E20"/>
            </a:solidFill>
          </p:spPr>
        </p:sp>
        <p:sp>
          <p:nvSpPr>
            <p:cNvPr name="TextBox 4" id="4"/>
            <p:cNvSpPr txBox="true"/>
            <p:nvPr/>
          </p:nvSpPr>
          <p:spPr>
            <a:xfrm>
              <a:off x="127000" y="-38100"/>
              <a:ext cx="758092" cy="179104"/>
            </a:xfrm>
            <a:prstGeom prst="rect">
              <a:avLst/>
            </a:prstGeom>
          </p:spPr>
          <p:txBody>
            <a:bodyPr anchor="ctr" rtlCol="false" tIns="50800" lIns="50800" bIns="50800" rIns="50800"/>
            <a:lstStyle/>
            <a:p>
              <a:pPr algn="ctr">
                <a:lnSpc>
                  <a:spcPts val="2100"/>
                </a:lnSpc>
              </a:pPr>
            </a:p>
          </p:txBody>
        </p:sp>
      </p:grpSp>
      <p:sp>
        <p:nvSpPr>
          <p:cNvPr name="Freeform 5" id="5"/>
          <p:cNvSpPr/>
          <p:nvPr/>
        </p:nvSpPr>
        <p:spPr>
          <a:xfrm flipH="false" flipV="false" rot="0">
            <a:off x="1028700" y="1991444"/>
            <a:ext cx="8198482" cy="2039209"/>
          </a:xfrm>
          <a:custGeom>
            <a:avLst/>
            <a:gdLst/>
            <a:ahLst/>
            <a:cxnLst/>
            <a:rect r="r" b="b" t="t" l="l"/>
            <a:pathLst>
              <a:path h="2039209" w="8198482">
                <a:moveTo>
                  <a:pt x="0" y="0"/>
                </a:moveTo>
                <a:lnTo>
                  <a:pt x="8198482" y="0"/>
                </a:lnTo>
                <a:lnTo>
                  <a:pt x="8198482" y="2039209"/>
                </a:lnTo>
                <a:lnTo>
                  <a:pt x="0" y="2039209"/>
                </a:lnTo>
                <a:lnTo>
                  <a:pt x="0" y="0"/>
                </a:lnTo>
                <a:close/>
              </a:path>
            </a:pathLst>
          </a:custGeom>
          <a:blipFill>
            <a:blip r:embed="rId2"/>
            <a:stretch>
              <a:fillRect l="0" t="-5617" r="0" b="-19341"/>
            </a:stretch>
          </a:blipFill>
        </p:spPr>
      </p:sp>
      <p:sp>
        <p:nvSpPr>
          <p:cNvPr name="Freeform 6" id="6"/>
          <p:cNvSpPr/>
          <p:nvPr/>
        </p:nvSpPr>
        <p:spPr>
          <a:xfrm flipH="false" flipV="false" rot="0">
            <a:off x="9553720" y="4030653"/>
            <a:ext cx="8306260" cy="2199567"/>
          </a:xfrm>
          <a:custGeom>
            <a:avLst/>
            <a:gdLst/>
            <a:ahLst/>
            <a:cxnLst/>
            <a:rect r="r" b="b" t="t" l="l"/>
            <a:pathLst>
              <a:path h="2199567" w="8306260">
                <a:moveTo>
                  <a:pt x="0" y="0"/>
                </a:moveTo>
                <a:lnTo>
                  <a:pt x="8306260" y="0"/>
                </a:lnTo>
                <a:lnTo>
                  <a:pt x="8306260" y="2199567"/>
                </a:lnTo>
                <a:lnTo>
                  <a:pt x="0" y="2199567"/>
                </a:lnTo>
                <a:lnTo>
                  <a:pt x="0" y="0"/>
                </a:lnTo>
                <a:close/>
              </a:path>
            </a:pathLst>
          </a:custGeom>
          <a:blipFill>
            <a:blip r:embed="rId3"/>
            <a:stretch>
              <a:fillRect l="0" t="0" r="0" b="0"/>
            </a:stretch>
          </a:blipFill>
        </p:spPr>
      </p:sp>
      <p:sp>
        <p:nvSpPr>
          <p:cNvPr name="Freeform 7" id="7"/>
          <p:cNvSpPr/>
          <p:nvPr/>
        </p:nvSpPr>
        <p:spPr>
          <a:xfrm flipH="false" flipV="false" rot="0">
            <a:off x="768235" y="6066446"/>
            <a:ext cx="8375765" cy="2048089"/>
          </a:xfrm>
          <a:custGeom>
            <a:avLst/>
            <a:gdLst/>
            <a:ahLst/>
            <a:cxnLst/>
            <a:rect r="r" b="b" t="t" l="l"/>
            <a:pathLst>
              <a:path h="2048089" w="8375765">
                <a:moveTo>
                  <a:pt x="0" y="0"/>
                </a:moveTo>
                <a:lnTo>
                  <a:pt x="8375765" y="0"/>
                </a:lnTo>
                <a:lnTo>
                  <a:pt x="8375765" y="2048089"/>
                </a:lnTo>
                <a:lnTo>
                  <a:pt x="0" y="2048089"/>
                </a:lnTo>
                <a:lnTo>
                  <a:pt x="0" y="0"/>
                </a:lnTo>
                <a:close/>
              </a:path>
            </a:pathLst>
          </a:custGeom>
          <a:blipFill>
            <a:blip r:embed="rId4"/>
            <a:stretch>
              <a:fillRect l="0" t="0" r="0" b="0"/>
            </a:stretch>
          </a:blipFill>
        </p:spPr>
      </p:sp>
      <p:sp>
        <p:nvSpPr>
          <p:cNvPr name="Freeform 8" id="8"/>
          <p:cNvSpPr/>
          <p:nvPr/>
        </p:nvSpPr>
        <p:spPr>
          <a:xfrm flipH="false" flipV="false" rot="0">
            <a:off x="9227182" y="7604860"/>
            <a:ext cx="8221843" cy="2131589"/>
          </a:xfrm>
          <a:custGeom>
            <a:avLst/>
            <a:gdLst/>
            <a:ahLst/>
            <a:cxnLst/>
            <a:rect r="r" b="b" t="t" l="l"/>
            <a:pathLst>
              <a:path h="2131589" w="8221843">
                <a:moveTo>
                  <a:pt x="0" y="0"/>
                </a:moveTo>
                <a:lnTo>
                  <a:pt x="8221843" y="0"/>
                </a:lnTo>
                <a:lnTo>
                  <a:pt x="8221843" y="2131589"/>
                </a:lnTo>
                <a:lnTo>
                  <a:pt x="0" y="2131589"/>
                </a:lnTo>
                <a:lnTo>
                  <a:pt x="0" y="0"/>
                </a:lnTo>
                <a:close/>
              </a:path>
            </a:pathLst>
          </a:custGeom>
          <a:blipFill>
            <a:blip r:embed="rId5"/>
            <a:stretch>
              <a:fillRect l="0" t="0" r="0" b="0"/>
            </a:stretch>
          </a:blipFill>
        </p:spPr>
      </p:sp>
      <p:sp>
        <p:nvSpPr>
          <p:cNvPr name="TextBox 9" id="9"/>
          <p:cNvSpPr txBox="true"/>
          <p:nvPr/>
        </p:nvSpPr>
        <p:spPr>
          <a:xfrm rot="0">
            <a:off x="768235" y="379705"/>
            <a:ext cx="11988230" cy="1076325"/>
          </a:xfrm>
          <a:prstGeom prst="rect">
            <a:avLst/>
          </a:prstGeom>
        </p:spPr>
        <p:txBody>
          <a:bodyPr anchor="t" rtlCol="false" tIns="0" lIns="0" bIns="0" rIns="0">
            <a:spAutoFit/>
          </a:bodyPr>
          <a:lstStyle/>
          <a:p>
            <a:pPr>
              <a:lnSpc>
                <a:spcPts val="8400"/>
              </a:lnSpc>
            </a:pPr>
            <a:r>
              <a:rPr lang="en-US" sz="7000">
                <a:solidFill>
                  <a:srgbClr val="FFFFFF"/>
                </a:solidFill>
                <a:latin typeface="TT Hoves Bold"/>
              </a:rPr>
              <a:t>Our Milestones</a:t>
            </a:r>
          </a:p>
        </p:txBody>
      </p:sp>
    </p:spTree>
  </p:cSld>
  <p:clrMapOvr>
    <a:masterClrMapping/>
  </p:clrMapOvr>
  <p:transition spd="slow">
    <p:push dir="l"/>
  </p:transition>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10800000">
            <a:off x="-4594198" y="-1321890"/>
            <a:ext cx="21853498" cy="3044620"/>
            <a:chOff x="0" y="0"/>
            <a:chExt cx="1012092" cy="141004"/>
          </a:xfrm>
        </p:grpSpPr>
        <p:sp>
          <p:nvSpPr>
            <p:cNvPr name="Freeform 3" id="3"/>
            <p:cNvSpPr/>
            <p:nvPr/>
          </p:nvSpPr>
          <p:spPr>
            <a:xfrm flipH="false" flipV="false" rot="0">
              <a:off x="0" y="0"/>
              <a:ext cx="1012092" cy="141004"/>
            </a:xfrm>
            <a:custGeom>
              <a:avLst/>
              <a:gdLst/>
              <a:ahLst/>
              <a:cxnLst/>
              <a:rect r="r" b="b" t="t" l="l"/>
              <a:pathLst>
                <a:path h="141004" w="1012092">
                  <a:moveTo>
                    <a:pt x="203200" y="0"/>
                  </a:moveTo>
                  <a:lnTo>
                    <a:pt x="808892" y="0"/>
                  </a:lnTo>
                  <a:lnTo>
                    <a:pt x="1012092" y="141004"/>
                  </a:lnTo>
                  <a:lnTo>
                    <a:pt x="0" y="141004"/>
                  </a:lnTo>
                  <a:lnTo>
                    <a:pt x="203200" y="0"/>
                  </a:lnTo>
                  <a:close/>
                </a:path>
              </a:pathLst>
            </a:custGeom>
            <a:solidFill>
              <a:srgbClr val="A20E20"/>
            </a:solidFill>
          </p:spPr>
        </p:sp>
        <p:sp>
          <p:nvSpPr>
            <p:cNvPr name="TextBox 4" id="4"/>
            <p:cNvSpPr txBox="true"/>
            <p:nvPr/>
          </p:nvSpPr>
          <p:spPr>
            <a:xfrm>
              <a:off x="127000" y="-38100"/>
              <a:ext cx="758092" cy="179104"/>
            </a:xfrm>
            <a:prstGeom prst="rect">
              <a:avLst/>
            </a:prstGeom>
          </p:spPr>
          <p:txBody>
            <a:bodyPr anchor="ctr" rtlCol="false" tIns="50800" lIns="50800" bIns="50800" rIns="50800"/>
            <a:lstStyle/>
            <a:p>
              <a:pPr algn="ctr">
                <a:lnSpc>
                  <a:spcPts val="2100"/>
                </a:lnSpc>
              </a:pPr>
            </a:p>
          </p:txBody>
        </p:sp>
      </p:grpSp>
      <p:sp>
        <p:nvSpPr>
          <p:cNvPr name="Freeform 5" id="5"/>
          <p:cNvSpPr/>
          <p:nvPr/>
        </p:nvSpPr>
        <p:spPr>
          <a:xfrm flipH="false" flipV="false" rot="0">
            <a:off x="768235" y="2342513"/>
            <a:ext cx="8104068" cy="2212919"/>
          </a:xfrm>
          <a:custGeom>
            <a:avLst/>
            <a:gdLst/>
            <a:ahLst/>
            <a:cxnLst/>
            <a:rect r="r" b="b" t="t" l="l"/>
            <a:pathLst>
              <a:path h="2212919" w="8104068">
                <a:moveTo>
                  <a:pt x="0" y="0"/>
                </a:moveTo>
                <a:lnTo>
                  <a:pt x="8104068" y="0"/>
                </a:lnTo>
                <a:lnTo>
                  <a:pt x="8104068" y="2212919"/>
                </a:lnTo>
                <a:lnTo>
                  <a:pt x="0" y="2212919"/>
                </a:lnTo>
                <a:lnTo>
                  <a:pt x="0" y="0"/>
                </a:lnTo>
                <a:close/>
              </a:path>
            </a:pathLst>
          </a:custGeom>
          <a:blipFill>
            <a:blip r:embed="rId2"/>
            <a:stretch>
              <a:fillRect l="0" t="0" r="0" b="0"/>
            </a:stretch>
          </a:blipFill>
        </p:spPr>
      </p:sp>
      <p:sp>
        <p:nvSpPr>
          <p:cNvPr name="Freeform 6" id="6"/>
          <p:cNvSpPr/>
          <p:nvPr/>
        </p:nvSpPr>
        <p:spPr>
          <a:xfrm flipH="false" flipV="false" rot="0">
            <a:off x="9497910" y="4798198"/>
            <a:ext cx="8259693" cy="2181257"/>
          </a:xfrm>
          <a:custGeom>
            <a:avLst/>
            <a:gdLst/>
            <a:ahLst/>
            <a:cxnLst/>
            <a:rect r="r" b="b" t="t" l="l"/>
            <a:pathLst>
              <a:path h="2181257" w="8259693">
                <a:moveTo>
                  <a:pt x="0" y="0"/>
                </a:moveTo>
                <a:lnTo>
                  <a:pt x="8259692" y="0"/>
                </a:lnTo>
                <a:lnTo>
                  <a:pt x="8259692" y="2181256"/>
                </a:lnTo>
                <a:lnTo>
                  <a:pt x="0" y="2181256"/>
                </a:lnTo>
                <a:lnTo>
                  <a:pt x="0" y="0"/>
                </a:lnTo>
                <a:close/>
              </a:path>
            </a:pathLst>
          </a:custGeom>
          <a:blipFill>
            <a:blip r:embed="rId3"/>
            <a:stretch>
              <a:fillRect l="0" t="0" r="0" b="0"/>
            </a:stretch>
          </a:blipFill>
        </p:spPr>
      </p:sp>
      <p:sp>
        <p:nvSpPr>
          <p:cNvPr name="Freeform 7" id="7"/>
          <p:cNvSpPr/>
          <p:nvPr/>
        </p:nvSpPr>
        <p:spPr>
          <a:xfrm flipH="false" flipV="false" rot="0">
            <a:off x="768235" y="7173929"/>
            <a:ext cx="8104068" cy="2294166"/>
          </a:xfrm>
          <a:custGeom>
            <a:avLst/>
            <a:gdLst/>
            <a:ahLst/>
            <a:cxnLst/>
            <a:rect r="r" b="b" t="t" l="l"/>
            <a:pathLst>
              <a:path h="2294166" w="8104068">
                <a:moveTo>
                  <a:pt x="0" y="0"/>
                </a:moveTo>
                <a:lnTo>
                  <a:pt x="8104068" y="0"/>
                </a:lnTo>
                <a:lnTo>
                  <a:pt x="8104068" y="2294166"/>
                </a:lnTo>
                <a:lnTo>
                  <a:pt x="0" y="2294166"/>
                </a:lnTo>
                <a:lnTo>
                  <a:pt x="0" y="0"/>
                </a:lnTo>
                <a:close/>
              </a:path>
            </a:pathLst>
          </a:custGeom>
          <a:blipFill>
            <a:blip r:embed="rId4"/>
            <a:stretch>
              <a:fillRect l="0" t="0" r="0" b="0"/>
            </a:stretch>
          </a:blipFill>
        </p:spPr>
      </p:sp>
      <p:sp>
        <p:nvSpPr>
          <p:cNvPr name="TextBox 8" id="8"/>
          <p:cNvSpPr txBox="true"/>
          <p:nvPr/>
        </p:nvSpPr>
        <p:spPr>
          <a:xfrm rot="0">
            <a:off x="768235" y="379705"/>
            <a:ext cx="11988230" cy="1076325"/>
          </a:xfrm>
          <a:prstGeom prst="rect">
            <a:avLst/>
          </a:prstGeom>
        </p:spPr>
        <p:txBody>
          <a:bodyPr anchor="t" rtlCol="false" tIns="0" lIns="0" bIns="0" rIns="0">
            <a:spAutoFit/>
          </a:bodyPr>
          <a:lstStyle/>
          <a:p>
            <a:pPr>
              <a:lnSpc>
                <a:spcPts val="8400"/>
              </a:lnSpc>
            </a:pPr>
            <a:r>
              <a:rPr lang="en-US" sz="7000">
                <a:solidFill>
                  <a:srgbClr val="FFFFFF"/>
                </a:solidFill>
                <a:latin typeface="TT Hoves Bold"/>
              </a:rPr>
              <a:t>Our Milestones</a:t>
            </a:r>
          </a:p>
        </p:txBody>
      </p:sp>
    </p:spTree>
  </p:cSld>
  <p:clrMapOvr>
    <a:masterClrMapping/>
  </p:clrMapOvr>
  <p:transition spd="slow">
    <p:push dir="l"/>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DAFy0KNe-Ac</dc:identifier>
  <dcterms:modified xsi:type="dcterms:W3CDTF">2011-08-01T06:04:30Z</dcterms:modified>
  <cp:revision>1</cp:revision>
  <dc:title>Modern and Professional Business Proposal Presentation</dc:title>
</cp:coreProperties>
</file>